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950" r:id="rId2"/>
    <p:sldMasterId id="2147483967" r:id="rId3"/>
    <p:sldMasterId id="2147483981" r:id="rId4"/>
    <p:sldMasterId id="2147483996" r:id="rId5"/>
    <p:sldMasterId id="2147484009" r:id="rId6"/>
    <p:sldMasterId id="2147484022" r:id="rId7"/>
    <p:sldMasterId id="2147484035" r:id="rId8"/>
  </p:sldMasterIdLst>
  <p:notesMasterIdLst>
    <p:notesMasterId r:id="rId63"/>
  </p:notesMasterIdLst>
  <p:sldIdLst>
    <p:sldId id="257" r:id="rId9"/>
    <p:sldId id="258" r:id="rId10"/>
    <p:sldId id="259" r:id="rId11"/>
    <p:sldId id="299" r:id="rId12"/>
    <p:sldId id="309" r:id="rId13"/>
    <p:sldId id="302" r:id="rId14"/>
    <p:sldId id="301" r:id="rId15"/>
    <p:sldId id="321" r:id="rId16"/>
    <p:sldId id="260" r:id="rId17"/>
    <p:sldId id="262" r:id="rId18"/>
    <p:sldId id="292" r:id="rId19"/>
    <p:sldId id="263" r:id="rId20"/>
    <p:sldId id="310" r:id="rId21"/>
    <p:sldId id="265" r:id="rId22"/>
    <p:sldId id="266" r:id="rId23"/>
    <p:sldId id="267" r:id="rId24"/>
    <p:sldId id="268" r:id="rId25"/>
    <p:sldId id="269" r:id="rId26"/>
    <p:sldId id="297" r:id="rId27"/>
    <p:sldId id="298" r:id="rId28"/>
    <p:sldId id="311" r:id="rId29"/>
    <p:sldId id="324" r:id="rId30"/>
    <p:sldId id="270" r:id="rId31"/>
    <p:sldId id="271" r:id="rId32"/>
    <p:sldId id="312" r:id="rId33"/>
    <p:sldId id="272" r:id="rId34"/>
    <p:sldId id="313" r:id="rId35"/>
    <p:sldId id="275" r:id="rId36"/>
    <p:sldId id="314" r:id="rId37"/>
    <p:sldId id="276" r:id="rId38"/>
    <p:sldId id="315" r:id="rId39"/>
    <p:sldId id="277" r:id="rId40"/>
    <p:sldId id="320" r:id="rId41"/>
    <p:sldId id="317" r:id="rId42"/>
    <p:sldId id="316" r:id="rId43"/>
    <p:sldId id="322" r:id="rId44"/>
    <p:sldId id="325" r:id="rId45"/>
    <p:sldId id="326" r:id="rId46"/>
    <p:sldId id="327" r:id="rId47"/>
    <p:sldId id="278" r:id="rId48"/>
    <p:sldId id="293" r:id="rId49"/>
    <p:sldId id="279" r:id="rId50"/>
    <p:sldId id="283" r:id="rId51"/>
    <p:sldId id="284" r:id="rId52"/>
    <p:sldId id="294" r:id="rId53"/>
    <p:sldId id="288" r:id="rId54"/>
    <p:sldId id="306" r:id="rId55"/>
    <p:sldId id="307" r:id="rId56"/>
    <p:sldId id="308" r:id="rId57"/>
    <p:sldId id="318" r:id="rId58"/>
    <p:sldId id="319" r:id="rId59"/>
    <p:sldId id="328" r:id="rId60"/>
    <p:sldId id="296" r:id="rId61"/>
    <p:sldId id="295" r:id="rId62"/>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 stiliaus, lentelės tinkleli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Vidutinis stilius 2 – paryškinima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72" autoAdjust="0"/>
    <p:restoredTop sz="94660"/>
  </p:normalViewPr>
  <p:slideViewPr>
    <p:cSldViewPr>
      <p:cViewPr varScale="1">
        <p:scale>
          <a:sx n="103" d="100"/>
          <a:sy n="103" d="100"/>
        </p:scale>
        <p:origin x="49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D69F1CD-8B46-4ACC-9903-C148289780E7}" type="datetimeFigureOut">
              <a:rPr lang="lt-LT"/>
              <a:pPr>
                <a:defRPr/>
              </a:pPr>
              <a:t>2021.12.14</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noProof="0"/>
              <a:t>Spustelėkite ruošinio teksto stiliams keisti</a:t>
            </a:r>
          </a:p>
          <a:p>
            <a:pPr lvl="1"/>
            <a:r>
              <a:rPr lang="lt-LT" noProof="0"/>
              <a:t>Antras lygmuo</a:t>
            </a:r>
          </a:p>
          <a:p>
            <a:pPr lvl="2"/>
            <a:r>
              <a:rPr lang="lt-LT" noProof="0"/>
              <a:t>Trečias lygmuo</a:t>
            </a:r>
          </a:p>
          <a:p>
            <a:pPr lvl="3"/>
            <a:r>
              <a:rPr lang="lt-LT" noProof="0"/>
              <a:t>Ketvirtas lygmuo</a:t>
            </a:r>
          </a:p>
          <a:p>
            <a:pPr lvl="4"/>
            <a:r>
              <a:rPr lang="lt-LT" noProof="0"/>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FC5FE94-0592-41D4-A4E5-8B63F9FAA9A8}" type="slidenum">
              <a:rPr lang="lt-LT"/>
              <a:pPr>
                <a:defRPr/>
              </a:pPr>
              <a:t>‹#›</a:t>
            </a:fld>
            <a:endParaRPr lang="lt-L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99401A-E138-493F-8A88-FEE89A9A3D8D}" type="slidenum">
              <a:rPr lang="en-US" smtClean="0"/>
              <a:pPr fontAlgn="base">
                <a:spcBef>
                  <a:spcPct val="0"/>
                </a:spcBef>
                <a:spcAft>
                  <a:spcPct val="0"/>
                </a:spcAft>
                <a:defRPr/>
              </a:pPr>
              <a:t>2</a:t>
            </a:fld>
            <a:endParaRPr lang="en-US"/>
          </a:p>
        </p:txBody>
      </p:sp>
      <p:sp>
        <p:nvSpPr>
          <p:cNvPr id="4710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lt-LT" altLang="lt-L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23BE73-3E21-4555-B531-559E820FA98C}" type="slidenum">
              <a:rPr lang="en-US" smtClean="0"/>
              <a:pPr fontAlgn="base">
                <a:spcBef>
                  <a:spcPct val="0"/>
                </a:spcBef>
                <a:spcAft>
                  <a:spcPct val="0"/>
                </a:spcAft>
                <a:defRPr/>
              </a:pPr>
              <a:t>3</a:t>
            </a:fld>
            <a:endParaRPr lang="en-US"/>
          </a:p>
        </p:txBody>
      </p:sp>
      <p:sp>
        <p:nvSpPr>
          <p:cNvPr id="4813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lt-LT" altLang="lt-L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071992-465F-4B26-A97B-7D00EC21D6F8}" type="slidenum">
              <a:rPr lang="en-US" smtClean="0"/>
              <a:pPr fontAlgn="base">
                <a:spcBef>
                  <a:spcPct val="0"/>
                </a:spcBef>
                <a:spcAft>
                  <a:spcPct val="0"/>
                </a:spcAft>
                <a:defRPr/>
              </a:pPr>
              <a:t>9</a:t>
            </a:fld>
            <a:endParaRPr lang="en-US"/>
          </a:p>
        </p:txBody>
      </p:sp>
      <p:sp>
        <p:nvSpPr>
          <p:cNvPr id="5222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lt-LT" altLang="lt-L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F17F2A30-82D8-4C14-B4B6-F2F2773C303B}" type="datetime1">
              <a:rPr lang="lt-LT" smtClean="0"/>
              <a:pPr>
                <a:defRPr/>
              </a:pPr>
              <a:t>2021.12.14</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7136BA0F-2B58-4D74-BC3B-401A9EE62F75}" type="slidenum">
              <a:rPr lang="lt-LT"/>
              <a:pPr>
                <a:defRPr/>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77E69DBB-DF65-474B-813D-F434EA4F2483}" type="slidenum">
              <a:rPr lang="lt-LT"/>
              <a:pPr>
                <a:defRPr/>
              </a:pPr>
              <a:t>‹#›</a:t>
            </a:fld>
            <a:endParaRPr lang="lt-L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Rectangle 23"/>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lt-LT"/>
          </a:p>
        </p:txBody>
      </p:sp>
      <p:sp>
        <p:nvSpPr>
          <p:cNvPr id="6" name="Rectangle 24"/>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lt-LT"/>
          </a:p>
        </p:txBody>
      </p:sp>
      <p:sp>
        <p:nvSpPr>
          <p:cNvPr id="7" name="Rectangle 25"/>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602C2F5C-FEB0-4860-B06D-62382F09C8EE}" type="slidenum">
              <a:rPr lang="lt-LT"/>
              <a:pPr>
                <a:defRPr/>
              </a:pPr>
              <a:t>‹#›</a:t>
            </a:fld>
            <a:endParaRPr lang="lt-L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0" y="-30460"/>
            <a:ext cx="9144000" cy="1470025"/>
          </a:xfrm>
          <a:solidFill>
            <a:srgbClr val="C00000"/>
          </a:solidFill>
        </p:spPr>
        <p:txBody>
          <a:bodyPr/>
          <a:lstStyle>
            <a:lvl1pPr>
              <a:defRPr>
                <a:solidFill>
                  <a:schemeClr val="bg1"/>
                </a:solidFill>
              </a:defRPr>
            </a:lvl1p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lvl1pPr>
              <a:defRPr/>
            </a:lvl1pPr>
          </a:lstStyle>
          <a:p>
            <a:pPr>
              <a:defRPr/>
            </a:pPr>
            <a:fld id="{B7BDFAD1-BB39-4561-AF51-A937A0E0B14E}" type="datetimeFigureOut">
              <a:rPr lang="lt-LT" smtClean="0"/>
              <a:pPr>
                <a:defRPr/>
              </a:pPr>
              <a:t>2021.12.14</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65DEDDC6-CDB3-4BED-B3A3-072F8CF34D87}" type="slidenum">
              <a:rPr lang="lt-LT" smtClean="0"/>
              <a:pPr>
                <a:defRPr/>
              </a:pPr>
              <a:t>‹#›</a:t>
            </a:fld>
            <a:endParaRPr lang="lt-L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5E97B5F5-AA3F-4390-B08E-5AB49212DDBF}" type="datetimeFigureOut">
              <a:rPr lang="lt-LT" smtClean="0"/>
              <a:pPr>
                <a:defRPr/>
              </a:pPr>
              <a:t>2021.12.14</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A1A1B32C-25CF-4DC1-A8AA-F66904A3B322}" type="slidenum">
              <a:rPr lang="lt-LT" smtClean="0"/>
              <a:pPr>
                <a:defRPr/>
              </a:pPr>
              <a:t>‹#›</a:t>
            </a:fld>
            <a:endParaRPr lang="lt-L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lvl1pPr>
              <a:defRPr/>
            </a:lvl1pPr>
          </a:lstStyle>
          <a:p>
            <a:pPr>
              <a:defRPr/>
            </a:pPr>
            <a:fld id="{ADEE0E3A-A420-4DA2-B200-AA22B1A4E4CF}" type="datetimeFigureOut">
              <a:rPr lang="lt-LT" smtClean="0"/>
              <a:pPr>
                <a:defRPr/>
              </a:pPr>
              <a:t>2021.12.14</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7C61C137-A224-4A7E-BCA4-A5451069DC2D}" type="slidenum">
              <a:rPr lang="lt-LT" smtClean="0"/>
              <a:pPr>
                <a:defRPr/>
              </a:pPr>
              <a:t>‹#›</a:t>
            </a:fld>
            <a:endParaRPr lang="lt-L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3"/>
          <p:cNvSpPr>
            <a:spLocks noGrp="1"/>
          </p:cNvSpPr>
          <p:nvPr>
            <p:ph type="dt" sz="half" idx="10"/>
          </p:nvPr>
        </p:nvSpPr>
        <p:spPr/>
        <p:txBody>
          <a:bodyPr/>
          <a:lstStyle>
            <a:lvl1pPr>
              <a:defRPr/>
            </a:lvl1pPr>
          </a:lstStyle>
          <a:p>
            <a:pPr>
              <a:defRPr/>
            </a:pPr>
            <a:fld id="{0D455E4B-3989-48E4-85E3-C68E7A68EAA9}" type="datetimeFigureOut">
              <a:rPr lang="lt-LT" smtClean="0"/>
              <a:pPr>
                <a:defRPr/>
              </a:pPr>
              <a:t>2021.12.14</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73D55479-65A5-44D1-9679-F2DB8150A1B9}" type="slidenum">
              <a:rPr lang="lt-LT" smtClean="0"/>
              <a:pPr>
                <a:defRPr/>
              </a:pPr>
              <a:t>‹#›</a:t>
            </a:fld>
            <a:endParaRPr lang="lt-L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3"/>
          <p:cNvSpPr>
            <a:spLocks noGrp="1"/>
          </p:cNvSpPr>
          <p:nvPr>
            <p:ph type="dt" sz="half" idx="10"/>
          </p:nvPr>
        </p:nvSpPr>
        <p:spPr/>
        <p:txBody>
          <a:bodyPr/>
          <a:lstStyle>
            <a:lvl1pPr>
              <a:defRPr/>
            </a:lvl1pPr>
          </a:lstStyle>
          <a:p>
            <a:pPr>
              <a:defRPr/>
            </a:pPr>
            <a:fld id="{DDFE071C-EF5C-4CAE-92C4-6002F06EB31A}" type="datetimeFigureOut">
              <a:rPr lang="lt-LT" smtClean="0"/>
              <a:pPr>
                <a:defRPr/>
              </a:pPr>
              <a:t>2021.12.14</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9AD9B37E-7826-40CE-8306-BBAC7594EE83}" type="slidenum">
              <a:rPr lang="lt-LT" smtClean="0"/>
              <a:pPr>
                <a:defRPr/>
              </a:pPr>
              <a:t>‹#›</a:t>
            </a:fld>
            <a:endParaRPr lang="lt-L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3"/>
          <p:cNvSpPr>
            <a:spLocks noGrp="1"/>
          </p:cNvSpPr>
          <p:nvPr>
            <p:ph type="dt" sz="half" idx="10"/>
          </p:nvPr>
        </p:nvSpPr>
        <p:spPr/>
        <p:txBody>
          <a:bodyPr/>
          <a:lstStyle>
            <a:lvl1pPr>
              <a:defRPr/>
            </a:lvl1pPr>
          </a:lstStyle>
          <a:p>
            <a:pPr>
              <a:defRPr/>
            </a:pPr>
            <a:fld id="{E5AF66A7-F053-492C-8573-E50BE2B81714}" type="datetimeFigureOut">
              <a:rPr lang="lt-LT" smtClean="0"/>
              <a:pPr>
                <a:defRPr/>
              </a:pPr>
              <a:t>2021.12.14</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77F7549C-2297-4C75-81E5-C524200A9A5A}" type="slidenum">
              <a:rPr lang="lt-LT" smtClean="0"/>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E6736825-3850-4693-A2C6-54A30A8F3077}" type="datetimeFigureOut">
              <a:rPr lang="lt-LT" smtClean="0"/>
              <a:pPr>
                <a:defRPr/>
              </a:pPr>
              <a:t>2021.12.14</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88F2482E-8805-4AD5-A967-2F7802229689}" type="slidenum">
              <a:rPr lang="lt-LT" smtClean="0"/>
              <a:pPr>
                <a:defRPr/>
              </a:pPr>
              <a:t>‹#›</a:t>
            </a:fld>
            <a:endParaRPr lang="lt-L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4FA472B2-F687-4A44-A62E-FEC93D41BFEC}" type="datetimeFigureOut">
              <a:rPr lang="lt-LT" smtClean="0"/>
              <a:pPr>
                <a:defRPr/>
              </a:pPr>
              <a:t>2021.12.14</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5FC958BE-B89B-4CCD-9CE7-AE8E9D1086B1}" type="slidenum">
              <a:rPr lang="lt-LT" smtClean="0"/>
              <a:pPr>
                <a:defRPr/>
              </a:pPr>
              <a:t>‹#›</a:t>
            </a:fld>
            <a:endParaRPr lang="lt-L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FB9CE522-8065-409D-9545-93916F293009}" type="datetimeFigureOut">
              <a:rPr lang="lt-LT" smtClean="0"/>
              <a:pPr>
                <a:defRPr/>
              </a:pPr>
              <a:t>2021.12.14</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A3625055-BE08-4FDF-B0BB-04200C0C4293}" type="slidenum">
              <a:rPr lang="lt-LT" smtClean="0"/>
              <a:pPr>
                <a:defRPr/>
              </a:pPr>
              <a:t>‹#›</a:t>
            </a:fld>
            <a:endParaRPr lang="lt-L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23511005-53FE-4B42-824E-7B8948D32223}" type="datetimeFigureOut">
              <a:rPr lang="lt-LT" smtClean="0"/>
              <a:pPr>
                <a:defRPr/>
              </a:pPr>
              <a:t>2021.12.14</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9CA55D4D-DBFA-4E2C-9471-040BA33BAFFB}" type="slidenum">
              <a:rPr lang="lt-LT" smtClean="0"/>
              <a:pPr>
                <a:defRPr/>
              </a:pPr>
              <a:t>‹#›</a:t>
            </a:fld>
            <a:endParaRPr lang="lt-L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6B6F7351-A414-4778-8680-BFE71BE06EE2}" type="datetimeFigureOut">
              <a:rPr lang="lt-LT" smtClean="0"/>
              <a:pPr>
                <a:defRPr/>
              </a:pPr>
              <a:t>2021.12.14</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80B0E536-9CB4-4B9B-BC67-7919B529985D}" type="slidenum">
              <a:rPr lang="lt-LT" smtClean="0"/>
              <a:pPr>
                <a:defRPr/>
              </a:pPr>
              <a:t>‹#›</a:t>
            </a:fld>
            <a:endParaRPr lang="lt-L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Turinys">
    <p:spTree>
      <p:nvGrpSpPr>
        <p:cNvPr id="1" name=""/>
        <p:cNvGrpSpPr/>
        <p:nvPr/>
      </p:nvGrpSpPr>
      <p:grpSpPr>
        <a:xfrm>
          <a:off x="0" y="0"/>
          <a:ext cx="0" cy="0"/>
          <a:chOff x="0" y="0"/>
          <a:chExt cx="0" cy="0"/>
        </a:xfrm>
      </p:grpSpPr>
      <p:sp>
        <p:nvSpPr>
          <p:cNvPr id="2" name="Turinio vietos rezervavimo ženklas 1"/>
          <p:cNvSpPr>
            <a:spLocks noGrp="1"/>
          </p:cNvSpPr>
          <p:nvPr>
            <p:ph/>
          </p:nvPr>
        </p:nvSpPr>
        <p:spPr>
          <a:xfrm>
            <a:off x="914400" y="277813"/>
            <a:ext cx="7772400" cy="5853112"/>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3" name="Datos vietos rezervavimo ženklas 2"/>
          <p:cNvSpPr>
            <a:spLocks noGrp="1"/>
          </p:cNvSpPr>
          <p:nvPr>
            <p:ph type="dt" sz="half" idx="10"/>
          </p:nvPr>
        </p:nvSpPr>
        <p:spPr>
          <a:xfrm>
            <a:off x="914400" y="6251575"/>
            <a:ext cx="1981200" cy="457200"/>
          </a:xfrm>
        </p:spPr>
        <p:txBody>
          <a:bodyPr/>
          <a:lstStyle>
            <a:lvl1pPr>
              <a:defRPr/>
            </a:lvl1pPr>
          </a:lstStyle>
          <a:p>
            <a:pPr>
              <a:defRPr/>
            </a:pPr>
            <a:fld id="{32E86265-3C65-4EDB-995C-F4EDDF121D47}" type="datetimeFigureOut">
              <a:rPr lang="lt-LT" smtClean="0"/>
              <a:pPr>
                <a:defRPr/>
              </a:pPr>
              <a:t>2021.12.14</a:t>
            </a:fld>
            <a:endParaRPr lang="lt-LT"/>
          </a:p>
        </p:txBody>
      </p:sp>
      <p:sp>
        <p:nvSpPr>
          <p:cNvPr id="4" name="Poraštės vietos rezervavimo ženklas 3"/>
          <p:cNvSpPr>
            <a:spLocks noGrp="1"/>
          </p:cNvSpPr>
          <p:nvPr>
            <p:ph type="ftr" sz="quarter" idx="11"/>
          </p:nvPr>
        </p:nvSpPr>
        <p:spPr>
          <a:xfrm>
            <a:off x="3352800" y="6248400"/>
            <a:ext cx="2971800" cy="457200"/>
          </a:xfrm>
        </p:spPr>
        <p:txBody>
          <a:bodyPr/>
          <a:lstStyle>
            <a:lvl1pPr>
              <a:defRPr/>
            </a:lvl1pPr>
          </a:lstStyle>
          <a:p>
            <a:pPr>
              <a:defRPr/>
            </a:pPr>
            <a:endParaRPr lang="lt-LT"/>
          </a:p>
        </p:txBody>
      </p:sp>
      <p:sp>
        <p:nvSpPr>
          <p:cNvPr id="5" name="Skaidrės numerio vietos rezervavimo ženklas 4"/>
          <p:cNvSpPr>
            <a:spLocks noGrp="1"/>
          </p:cNvSpPr>
          <p:nvPr>
            <p:ph type="sldNum" sz="quarter" idx="12"/>
          </p:nvPr>
        </p:nvSpPr>
        <p:spPr>
          <a:xfrm>
            <a:off x="6781800" y="6248400"/>
            <a:ext cx="1905000" cy="457200"/>
          </a:xfrm>
        </p:spPr>
        <p:txBody>
          <a:bodyPr/>
          <a:lstStyle>
            <a:lvl1pPr>
              <a:defRPr/>
            </a:lvl1pPr>
          </a:lstStyle>
          <a:p>
            <a:pPr>
              <a:defRPr/>
            </a:pPr>
            <a:fld id="{6671DBAC-0A8D-4A7F-8DA4-C2D7D7127B34}" type="slidenum">
              <a:rPr lang="lt-LT" smtClean="0"/>
              <a:pPr>
                <a:defRPr/>
              </a:pPr>
              <a:t>‹#›</a:t>
            </a:fld>
            <a:endParaRPr lang="lt-LT"/>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rtlCol="0">
            <a:normAutofit/>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p:spPr>
        <p:txBody>
          <a:bodyPr/>
          <a:lstStyle>
            <a:lvl1pPr>
              <a:defRPr>
                <a:latin typeface="Times New Roman" charset="0"/>
              </a:defRPr>
            </a:lvl1pPr>
          </a:lstStyle>
          <a:p>
            <a:pPr>
              <a:defRPr/>
            </a:pPr>
            <a:fld id="{B2EDE8BF-B87D-4DC6-A674-F18940A19E6E}" type="slidenum">
              <a:rPr lang="lt-LT" smtClean="0"/>
              <a:pPr>
                <a:defRPr/>
              </a:pPr>
              <a:t>‹#›</a:t>
            </a:fld>
            <a:endParaRPr lang="lt-L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Pavadinimas, tekst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ext Placeholder 2"/>
          <p:cNvSpPr>
            <a:spLocks noGrp="1"/>
          </p:cNvSpPr>
          <p:nvPr>
            <p:ph type="body" sz="half" idx="1"/>
          </p:nvPr>
        </p:nvSpPr>
        <p:spPr>
          <a:xfrm>
            <a:off x="457200" y="1600200"/>
            <a:ext cx="4038600" cy="4530725"/>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Content Placeholder 3"/>
          <p:cNvSpPr>
            <a:spLocks noGrp="1"/>
          </p:cNvSpPr>
          <p:nvPr>
            <p:ph sz="half" idx="2"/>
          </p:nvPr>
        </p:nvSpPr>
        <p:spPr>
          <a:xfrm>
            <a:off x="4648200" y="1600200"/>
            <a:ext cx="4038600" cy="4530725"/>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3"/>
          <p:cNvSpPr>
            <a:spLocks noGrp="1"/>
          </p:cNvSpPr>
          <p:nvPr>
            <p:ph type="dt" sz="half" idx="10"/>
          </p:nvPr>
        </p:nvSpPr>
        <p:spPr/>
        <p:txBody>
          <a:bodyPr/>
          <a:lstStyle>
            <a:lvl1pPr>
              <a:defRPr>
                <a:latin typeface="Arial" pitchFamily="34" charset="0"/>
              </a:defRPr>
            </a:lvl1pPr>
          </a:lstStyle>
          <a:p>
            <a:pPr>
              <a:defRPr/>
            </a:pPr>
            <a:fld id="{32E86265-3C65-4EDB-995C-F4EDDF121D47}" type="datetimeFigureOut">
              <a:rPr lang="lt-LT" smtClean="0"/>
              <a:pPr>
                <a:defRPr/>
              </a:pPr>
              <a:t>2021.12.14</a:t>
            </a:fld>
            <a:endParaRPr lang="lt-LT"/>
          </a:p>
        </p:txBody>
      </p:sp>
      <p:sp>
        <p:nvSpPr>
          <p:cNvPr id="6" name="Poraštės vietos rezervavimo ženklas 4"/>
          <p:cNvSpPr>
            <a:spLocks noGrp="1"/>
          </p:cNvSpPr>
          <p:nvPr>
            <p:ph type="ftr" sz="quarter" idx="11"/>
          </p:nvPr>
        </p:nvSpPr>
        <p:spPr/>
        <p:txBody>
          <a:bodyPr/>
          <a:lstStyle>
            <a:lvl1pPr>
              <a:defRPr>
                <a:latin typeface="Arial" pitchFamily="34" charset="0"/>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atin typeface="Arial" pitchFamily="34" charset="0"/>
              </a:defRPr>
            </a:lvl1pPr>
          </a:lstStyle>
          <a:p>
            <a:pPr>
              <a:defRPr/>
            </a:pPr>
            <a:fld id="{6671DBAC-0A8D-4A7F-8DA4-C2D7D7127B34}" type="slidenum">
              <a:rPr lang="lt-LT" smtClean="0"/>
              <a:pPr>
                <a:defRPr/>
              </a:pPr>
              <a:t>‹#›</a:t>
            </a:fld>
            <a:endParaRPr lang="lt-LT"/>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Pavadinimas ir grafikas">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Chart Placeholder 2"/>
          <p:cNvSpPr>
            <a:spLocks noGrp="1"/>
          </p:cNvSpPr>
          <p:nvPr>
            <p:ph type="chart" idx="1"/>
          </p:nvPr>
        </p:nvSpPr>
        <p:spPr>
          <a:xfrm>
            <a:off x="457200" y="1600200"/>
            <a:ext cx="8229600" cy="4530725"/>
          </a:xfrm>
        </p:spPr>
        <p:txBody>
          <a:bodyPr rtlCol="0">
            <a:normAutofit/>
          </a:bodyPr>
          <a:lstStyle/>
          <a:p>
            <a:pPr lvl="0"/>
            <a:r>
              <a:rPr lang="lt-LT" noProof="0"/>
              <a:t>Spustelėkite piktogramą, jei norite pridėti diagramą</a:t>
            </a:r>
          </a:p>
        </p:txBody>
      </p:sp>
      <p:sp>
        <p:nvSpPr>
          <p:cNvPr id="4" name="Datos vietos rezervavimo ženklas 3"/>
          <p:cNvSpPr>
            <a:spLocks noGrp="1"/>
          </p:cNvSpPr>
          <p:nvPr>
            <p:ph type="dt" sz="half" idx="10"/>
          </p:nvPr>
        </p:nvSpPr>
        <p:spPr/>
        <p:txBody>
          <a:bodyPr/>
          <a:lstStyle>
            <a:lvl1pPr>
              <a:defRPr>
                <a:latin typeface="Arial" pitchFamily="34" charset="0"/>
              </a:defRPr>
            </a:lvl1pPr>
          </a:lstStyle>
          <a:p>
            <a:pPr>
              <a:defRPr/>
            </a:pPr>
            <a:fld id="{32E86265-3C65-4EDB-995C-F4EDDF121D47}" type="datetimeFigureOut">
              <a:rPr lang="lt-LT" smtClean="0"/>
              <a:pPr>
                <a:defRPr/>
              </a:pPr>
              <a:t>2021.12.14</a:t>
            </a:fld>
            <a:endParaRPr lang="lt-LT"/>
          </a:p>
        </p:txBody>
      </p:sp>
      <p:sp>
        <p:nvSpPr>
          <p:cNvPr id="5" name="Poraštės vietos rezervavimo ženklas 4"/>
          <p:cNvSpPr>
            <a:spLocks noGrp="1"/>
          </p:cNvSpPr>
          <p:nvPr>
            <p:ph type="ftr" sz="quarter" idx="11"/>
          </p:nvPr>
        </p:nvSpPr>
        <p:spPr/>
        <p:txBody>
          <a:bodyPr/>
          <a:lstStyle>
            <a:lvl1pPr>
              <a:defRPr>
                <a:latin typeface="Arial" pitchFamily="34" charset="0"/>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atin typeface="Arial" pitchFamily="34" charset="0"/>
              </a:defRPr>
            </a:lvl1pPr>
          </a:lstStyle>
          <a:p>
            <a:pPr>
              <a:defRPr/>
            </a:pPr>
            <a:fld id="{6671DBAC-0A8D-4A7F-8DA4-C2D7D7127B34}" type="slidenum">
              <a:rPr lang="lt-LT" smtClean="0"/>
              <a:pPr>
                <a:defRPr/>
              </a:pPr>
              <a:t>‹#›</a:t>
            </a:fld>
            <a:endParaRPr lang="lt-LT"/>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dgm">
  <p:cSld name="Pavadinimas, paprastoji ir organizacijos sche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SmartArt Placeholder 2"/>
          <p:cNvSpPr>
            <a:spLocks noGrp="1"/>
          </p:cNvSpPr>
          <p:nvPr>
            <p:ph type="dgm" idx="1"/>
          </p:nvPr>
        </p:nvSpPr>
        <p:spPr>
          <a:xfrm>
            <a:off x="457200" y="1600200"/>
            <a:ext cx="8229600" cy="4530725"/>
          </a:xfrm>
        </p:spPr>
        <p:txBody>
          <a:bodyPr rtlCol="0">
            <a:normAutofit/>
          </a:bodyPr>
          <a:lstStyle/>
          <a:p>
            <a:pPr lvl="0"/>
            <a:r>
              <a:rPr lang="lt-LT" noProof="0"/>
              <a:t>Spustelėkite piktogramą, jei norite pridėti SmartArt grafinis elementas</a:t>
            </a:r>
          </a:p>
        </p:txBody>
      </p:sp>
      <p:sp>
        <p:nvSpPr>
          <p:cNvPr id="4" name="Rectangle 23"/>
          <p:cNvSpPr>
            <a:spLocks noGrp="1" noChangeArrowheads="1"/>
          </p:cNvSpPr>
          <p:nvPr>
            <p:ph type="dt" sz="half" idx="10"/>
          </p:nvPr>
        </p:nvSpPr>
        <p:spPr/>
        <p:txBody>
          <a:bodyPr/>
          <a:lstStyle>
            <a:lvl1pPr>
              <a:defRPr/>
            </a:lvl1pPr>
          </a:lstStyle>
          <a:p>
            <a:pPr>
              <a:defRPr/>
            </a:pPr>
            <a:fld id="{32E86265-3C65-4EDB-995C-F4EDDF121D47}" type="datetimeFigureOut">
              <a:rPr lang="lt-LT" smtClean="0"/>
              <a:pPr>
                <a:defRPr/>
              </a:pPr>
              <a:t>2021.12.14</a:t>
            </a:fld>
            <a:endParaRPr lang="lt-LT"/>
          </a:p>
        </p:txBody>
      </p:sp>
      <p:sp>
        <p:nvSpPr>
          <p:cNvPr id="5" name="Rectangle 24"/>
          <p:cNvSpPr>
            <a:spLocks noGrp="1" noChangeArrowheads="1"/>
          </p:cNvSpPr>
          <p:nvPr>
            <p:ph type="ftr" sz="quarter" idx="11"/>
          </p:nvPr>
        </p:nvSpPr>
        <p:spPr/>
        <p:txBody>
          <a:bodyPr/>
          <a:lstStyle>
            <a:lvl1pPr>
              <a:defRPr/>
            </a:lvl1pPr>
          </a:lstStyle>
          <a:p>
            <a:pPr>
              <a:defRPr/>
            </a:pPr>
            <a:endParaRPr lang="lt-LT"/>
          </a:p>
        </p:txBody>
      </p:sp>
      <p:sp>
        <p:nvSpPr>
          <p:cNvPr id="6" name="Rectangle 25"/>
          <p:cNvSpPr>
            <a:spLocks noGrp="1" noChangeArrowheads="1"/>
          </p:cNvSpPr>
          <p:nvPr>
            <p:ph type="sldNum" sz="quarter" idx="12"/>
          </p:nvPr>
        </p:nvSpPr>
        <p:spPr/>
        <p:txBody>
          <a:bodyPr/>
          <a:lstStyle>
            <a:lvl1pPr>
              <a:defRPr/>
            </a:lvl1pPr>
          </a:lstStyle>
          <a:p>
            <a:pPr>
              <a:defRPr/>
            </a:pPr>
            <a:fld id="{6671DBAC-0A8D-4A7F-8DA4-C2D7D7127B34}" type="slidenum">
              <a:rPr lang="lt-LT" smtClean="0"/>
              <a:pPr>
                <a:defRPr/>
              </a:pPr>
              <a:t>‹#›</a:t>
            </a:fld>
            <a:endParaRPr lang="lt-L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EDE91CD3-4798-4C62-AF3A-3BA8DA99F2F8}" type="datetimeFigureOut">
              <a:rPr lang="lt-LT"/>
              <a:pPr>
                <a:defRPr/>
              </a:pPr>
              <a:t>2021.12.14</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2B933E89-E6F5-456D-B06F-C75435904998}" type="slidenum">
              <a:rPr lang="lt-LT"/>
              <a:pPr>
                <a:defRPr/>
              </a:pPr>
              <a:t>‹#›</a:t>
            </a:fld>
            <a:endParaRPr lang="lt-L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dgm" preserve="1">
  <p:cSld name="Pavadinimas, paprastoji ir organizacijos sche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SmartArt Placeholder 2"/>
          <p:cNvSpPr>
            <a:spLocks noGrp="1"/>
          </p:cNvSpPr>
          <p:nvPr>
            <p:ph type="dgm" idx="1"/>
          </p:nvPr>
        </p:nvSpPr>
        <p:spPr>
          <a:xfrm>
            <a:off x="457200" y="1600200"/>
            <a:ext cx="8229600" cy="4530725"/>
          </a:xfrm>
        </p:spPr>
        <p:txBody>
          <a:bodyPr rtlCol="0">
            <a:normAutofit/>
          </a:bodyPr>
          <a:lstStyle/>
          <a:p>
            <a:pPr lvl="0"/>
            <a:r>
              <a:rPr lang="lt-LT" noProof="0"/>
              <a:t>Spustelėkite piktogramą, jei norite pridėti SmartArt grafinis elementas</a:t>
            </a:r>
          </a:p>
        </p:txBody>
      </p:sp>
      <p:sp>
        <p:nvSpPr>
          <p:cNvPr id="4" name="Rectangle 23"/>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lt-LT"/>
          </a:p>
        </p:txBody>
      </p:sp>
      <p:sp>
        <p:nvSpPr>
          <p:cNvPr id="5" name="Rectangle 24"/>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r>
              <a:rPr lang="lt-LT"/>
              <a:t>Adequate and Sustainable PensionsOpen Method of Coordination</a:t>
            </a:r>
          </a:p>
        </p:txBody>
      </p:sp>
      <p:sp>
        <p:nvSpPr>
          <p:cNvPr id="6" name="Rectangle 25"/>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FBC13086-2E51-4BD8-B11E-18401260C326}" type="slidenum">
              <a:rPr lang="lt-LT"/>
              <a:pPr>
                <a:defRPr/>
              </a:pPr>
              <a:t>‹#›</a:t>
            </a:fld>
            <a:endParaRPr lang="lt-L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EEC53585-FD4D-4602-B142-37295F4F574C}" type="datetimeFigureOut">
              <a:rPr lang="lt-LT"/>
              <a:pPr>
                <a:defRPr/>
              </a:pPr>
              <a:t>2021.12.14</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172A6DE6-25B7-445F-BE16-464A6236890C}" type="slidenum">
              <a:rPr lang="lt-LT"/>
              <a:pPr>
                <a:defRPr/>
              </a:pPr>
              <a:t>‹#›</a:t>
            </a:fld>
            <a:endParaRPr lang="lt-L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Pavadinimas, tekst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ext Placeholder 2"/>
          <p:cNvSpPr>
            <a:spLocks noGrp="1"/>
          </p:cNvSpPr>
          <p:nvPr>
            <p:ph type="body" sz="half" idx="1"/>
          </p:nvPr>
        </p:nvSpPr>
        <p:spPr>
          <a:xfrm>
            <a:off x="457200" y="1600200"/>
            <a:ext cx="4038600" cy="4530725"/>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Content Placeholder 3"/>
          <p:cNvSpPr>
            <a:spLocks noGrp="1"/>
          </p:cNvSpPr>
          <p:nvPr>
            <p:ph sz="half" idx="2"/>
          </p:nvPr>
        </p:nvSpPr>
        <p:spPr>
          <a:xfrm>
            <a:off x="4648200" y="1600200"/>
            <a:ext cx="4038600" cy="4530725"/>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3"/>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a:defRPr/>
            </a:pPr>
            <a:endParaRPr lang="lt-LT"/>
          </a:p>
        </p:txBody>
      </p:sp>
      <p:sp>
        <p:nvSpPr>
          <p:cNvPr id="6" name="Poraštės vietos rezervavimo ženklas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a:defRPr/>
            </a:pPr>
            <a:endParaRPr lang="lt-LT"/>
          </a:p>
        </p:txBody>
      </p:sp>
      <p:sp>
        <p:nvSpPr>
          <p:cNvPr id="7" name="Skaidrės numerio vietos rezervavimo ženklas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defRPr>
            </a:lvl1pPr>
          </a:lstStyle>
          <a:p>
            <a:pPr>
              <a:defRPr/>
            </a:pPr>
            <a:fld id="{151EECA3-E6CC-4501-9C1A-BAB57D6B0F22}" type="slidenum">
              <a:rPr lang="lt-LT"/>
              <a:pPr>
                <a:defRPr/>
              </a:pPr>
              <a:t>‹#›</a:t>
            </a:fld>
            <a:endParaRPr lang="lt-L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Pavadinimas ir grafikas">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Chart Placeholder 2"/>
          <p:cNvSpPr>
            <a:spLocks noGrp="1"/>
          </p:cNvSpPr>
          <p:nvPr>
            <p:ph type="chart" idx="1"/>
          </p:nvPr>
        </p:nvSpPr>
        <p:spPr>
          <a:xfrm>
            <a:off x="457200" y="1600200"/>
            <a:ext cx="8229600" cy="4530725"/>
          </a:xfrm>
        </p:spPr>
        <p:txBody>
          <a:bodyPr rtlCol="0">
            <a:normAutofit/>
          </a:bodyPr>
          <a:lstStyle/>
          <a:p>
            <a:pPr lvl="0"/>
            <a:r>
              <a:rPr lang="lt-LT" noProof="0"/>
              <a:t>Spustelėkite piktogramą, jei norite pridėti diagramą</a:t>
            </a:r>
          </a:p>
        </p:txBody>
      </p:sp>
      <p:sp>
        <p:nvSpPr>
          <p:cNvPr id="4" name="Datos vietos rezervavimo ženklas 3"/>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a:defRPr/>
            </a:pPr>
            <a:endParaRPr lang="lt-LT"/>
          </a:p>
        </p:txBody>
      </p:sp>
      <p:sp>
        <p:nvSpPr>
          <p:cNvPr id="5" name="Poraštės vietos rezervavimo ženklas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a:defRPr/>
            </a:pPr>
            <a:endParaRPr lang="lt-LT"/>
          </a:p>
        </p:txBody>
      </p:sp>
      <p:sp>
        <p:nvSpPr>
          <p:cNvPr id="6" name="Skaidrės numerio vietos rezervavimo ženklas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defRPr>
            </a:lvl1pPr>
          </a:lstStyle>
          <a:p>
            <a:pPr>
              <a:defRPr/>
            </a:pPr>
            <a:fld id="{10DADBCF-E4B0-43A6-8C46-116B30846EDD}" type="slidenum">
              <a:rPr lang="lt-LT"/>
              <a:pPr>
                <a:defRPr/>
              </a:pPr>
              <a:t>‹#›</a:t>
            </a:fld>
            <a:endParaRPr lang="lt-L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E150BF69-AF0A-47C2-9B3C-3BEE5B2BC656}" type="slidenum">
              <a:rPr lang="lt-LT"/>
              <a:pPr>
                <a:defRPr/>
              </a:pPr>
              <a:t>‹#›</a:t>
            </a:fld>
            <a:endParaRPr lang="lt-L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21F19327-300A-43ED-9861-FD160E34A226}" type="slidenum">
              <a:rPr lang="lt-LT"/>
              <a:pPr>
                <a:defRPr/>
              </a:pPr>
              <a:t>‹#›</a:t>
            </a:fld>
            <a:endParaRPr lang="lt-L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7A931D2D-C65D-431D-A8CB-02A2CB4A2784}" type="datetime1">
              <a:rPr lang="lt-LT" smtClean="0"/>
              <a:pPr>
                <a:defRPr/>
              </a:pPr>
              <a:t>2021.12.14</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A93DD534-6D4E-44B2-868D-A80DD5D1665E}" type="slidenum">
              <a:rPr lang="lt-LT"/>
              <a:pPr>
                <a:defRPr/>
              </a:pPr>
              <a:t>‹#›</a:t>
            </a:fld>
            <a:endParaRPr lang="lt-LT"/>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2.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2.jpeg"/><Relationship Id="rId2" Type="http://schemas.openxmlformats.org/officeDocument/2006/relationships/slideLayout" Target="../slideLayouts/slideLayout44.xml"/><Relationship Id="rId16" Type="http://schemas.openxmlformats.org/officeDocument/2006/relationships/image" Target="../media/image1.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2.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2.jpe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8.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2.jpe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6"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lt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ltLang="lt-LT"/>
              <a:t>Spustelėkite ruošinio teksto stiliams keisti</a:t>
            </a:r>
          </a:p>
          <a:p>
            <a:pPr lvl="1"/>
            <a:r>
              <a:rPr lang="lt-LT" altLang="lt-LT"/>
              <a:t>Antras lygmuo</a:t>
            </a:r>
          </a:p>
          <a:p>
            <a:pPr lvl="2"/>
            <a:r>
              <a:rPr lang="lt-LT" altLang="lt-LT"/>
              <a:t>Trečias lygmuo</a:t>
            </a:r>
          </a:p>
          <a:p>
            <a:pPr lvl="3"/>
            <a:r>
              <a:rPr lang="lt-LT" altLang="lt-LT"/>
              <a:t>Ketvirtas lygmuo</a:t>
            </a:r>
          </a:p>
          <a:p>
            <a:pPr lvl="4"/>
            <a:r>
              <a:rPr lang="lt-LT" altLang="lt-LT"/>
              <a:t>Penktas lygmuo</a:t>
            </a:r>
          </a:p>
        </p:txBody>
      </p:sp>
    </p:spTree>
  </p:cSld>
  <p:clrMap bg1="lt1" tx1="dk1" bg2="lt2" tx2="dk2" accent1="accent1" accent2="accent2" accent3="accent3" accent4="accent4" accent5="accent5" accent6="accent6" hlink="hlink" folHlink="folHlink"/>
  <p:sldLayoutIdLst>
    <p:sldLayoutId id="2147483945"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46" r:id="rId12"/>
    <p:sldLayoutId id="2147483947" r:id="rId13"/>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0" y="0"/>
            <a:ext cx="9144000" cy="1417638"/>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7" name="Teksto vietos rezervavimo ženklas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B0B5EB8-7CE4-4591-8B7A-C83801B413C8}" type="datetime1">
              <a:rPr lang="lt-LT" smtClean="0"/>
              <a:pPr>
                <a:defRPr/>
              </a:pPr>
              <a:t>2021.12.14</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49C302-2860-4F45-BCA7-ABCF3B3C53D3}"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Lst>
  <p:hf sldNum="0" hdr="0" ftr="0" dt="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pic>
        <p:nvPicPr>
          <p:cNvPr id="3074" name="Picture 19" descr="02"/>
          <p:cNvPicPr>
            <a:picLocks noChangeAspect="1" noChangeArrowheads="1"/>
          </p:cNvPicPr>
          <p:nvPr/>
        </p:nvPicPr>
        <p:blipFill>
          <a:blip r:embed="rId16" cstate="print"/>
          <a:srcRect/>
          <a:stretch>
            <a:fillRect/>
          </a:stretch>
        </p:blipFill>
        <p:spPr bwMode="auto">
          <a:xfrm>
            <a:off x="0" y="1096963"/>
            <a:ext cx="9144000" cy="5761037"/>
          </a:xfrm>
          <a:prstGeom prst="rect">
            <a:avLst/>
          </a:prstGeom>
          <a:noFill/>
          <a:ln w="9525">
            <a:noFill/>
            <a:miter lim="800000"/>
            <a:headEnd/>
            <a:tailEnd/>
          </a:ln>
        </p:spPr>
      </p:pic>
      <p:sp>
        <p:nvSpPr>
          <p:cNvPr id="307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ltLang="lt-LT"/>
              <a:t>Spustelėkite, jei norite keisite ruoš. pav. stilių</a:t>
            </a:r>
          </a:p>
        </p:txBody>
      </p:sp>
      <p:sp>
        <p:nvSpPr>
          <p:cNvPr id="307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ltLang="lt-LT"/>
              <a:t>Spustelėkite ruošinio teksto stiliams keisti</a:t>
            </a:r>
          </a:p>
          <a:p>
            <a:pPr lvl="1"/>
            <a:r>
              <a:rPr lang="lt-LT" altLang="lt-LT"/>
              <a:t>Antras lygmuo</a:t>
            </a:r>
          </a:p>
          <a:p>
            <a:pPr lvl="2"/>
            <a:r>
              <a:rPr lang="lt-LT" altLang="lt-LT"/>
              <a:t>Trečias lygmuo</a:t>
            </a:r>
          </a:p>
          <a:p>
            <a:pPr lvl="3"/>
            <a:r>
              <a:rPr lang="lt-LT" altLang="lt-LT"/>
              <a:t>Ketvirtas lygmuo</a:t>
            </a:r>
          </a:p>
          <a:p>
            <a:pPr lvl="4"/>
            <a:r>
              <a:rPr lang="lt-LT" altLang="lt-LT"/>
              <a:t>Penktas lygmuo</a:t>
            </a:r>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19" descr="02"/>
          <p:cNvPicPr>
            <a:picLocks noChangeAspect="1" noChangeArrowheads="1"/>
          </p:cNvPicPr>
          <p:nvPr/>
        </p:nvPicPr>
        <p:blipFill>
          <a:blip r:embed="rId17" cstate="print"/>
          <a:srcRect/>
          <a:stretch>
            <a:fillRect/>
          </a:stretch>
        </p:blipFill>
        <p:spPr bwMode="auto">
          <a:xfrm>
            <a:off x="0" y="1096963"/>
            <a:ext cx="9144000" cy="5761037"/>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ltLang="lt-LT"/>
              <a:t>Spustelėkite, jei norite keisite ruoš. pav. stilių</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ltLang="lt-LT"/>
              <a:t>Spustelėkite ruošinio teksto stiliams keisti</a:t>
            </a:r>
          </a:p>
          <a:p>
            <a:pPr lvl="1"/>
            <a:r>
              <a:rPr lang="lt-LT" altLang="lt-LT"/>
              <a:t>Antras lygmuo</a:t>
            </a:r>
          </a:p>
          <a:p>
            <a:pPr lvl="2"/>
            <a:r>
              <a:rPr lang="lt-LT" altLang="lt-LT"/>
              <a:t>Trečias lygmuo</a:t>
            </a:r>
          </a:p>
          <a:p>
            <a:pPr lvl="3"/>
            <a:r>
              <a:rPr lang="lt-LT" altLang="lt-LT"/>
              <a:t>Ketvirtas lygmuo</a:t>
            </a:r>
          </a:p>
          <a:p>
            <a:pPr lvl="4"/>
            <a:r>
              <a:rPr lang="lt-LT" altLang="lt-LT"/>
              <a:t>Penktas lygmuo</a:t>
            </a:r>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lt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ltLang="lt-LT"/>
              <a:t>Spustelėkite ruošinio teksto stiliams keisti</a:t>
            </a:r>
          </a:p>
          <a:p>
            <a:pPr lvl="1"/>
            <a:r>
              <a:rPr lang="lt-LT" altLang="lt-LT"/>
              <a:t>Antras lygmuo</a:t>
            </a:r>
          </a:p>
          <a:p>
            <a:pPr lvl="2"/>
            <a:r>
              <a:rPr lang="lt-LT" altLang="lt-LT"/>
              <a:t>Trečias lygmuo</a:t>
            </a:r>
          </a:p>
          <a:p>
            <a:pPr lvl="3"/>
            <a:r>
              <a:rPr lang="lt-LT" altLang="lt-LT"/>
              <a:t>Ketvirtas lygmuo</a:t>
            </a:r>
          </a:p>
          <a:p>
            <a:pPr lvl="4"/>
            <a:r>
              <a:rPr lang="lt-LT" altLang="lt-LT"/>
              <a:t>Penktas lygmuo</a:t>
            </a:r>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hyperlink" Target="http://www.ilo.org/dyn/normlex/en/f?p=NORMLEXPUB:12100:::NO:12100:P12100_ILO_CODE:C182:NO" TargetMode="External"/><Relationship Id="rId3" Type="http://schemas.openxmlformats.org/officeDocument/2006/relationships/hyperlink" Target="http://www.ilo.org/dyn/normlex/en/f?p=NORMLEXPUB:12100:::NO:12100:P12100_ILO_CODE:C098:NO" TargetMode="External"/><Relationship Id="rId7" Type="http://schemas.openxmlformats.org/officeDocument/2006/relationships/hyperlink" Target="http://www.ilo.org/dyn/normlex/en/f?p=NORMLEXPUB:12100:::NO:12100:P12100_ILO_CODE:C138:NO" TargetMode="External"/><Relationship Id="rId2" Type="http://schemas.openxmlformats.org/officeDocument/2006/relationships/hyperlink" Target="http://www.ilo.org/dyn/normlex/en/f?p=NORMLEXPUB:12100:::NO:12100:P12100_ILO_CODE:C087:NO" TargetMode="External"/><Relationship Id="rId1" Type="http://schemas.openxmlformats.org/officeDocument/2006/relationships/slideLayout" Target="../slideLayouts/slideLayout15.xml"/><Relationship Id="rId6" Type="http://schemas.openxmlformats.org/officeDocument/2006/relationships/hyperlink" Target="http://www.ilo.org/dyn/normlex/en/f?p=NORMLEXPUB:12100:::NO:12100:P12100_ILO_CODE:C105:NO" TargetMode="External"/><Relationship Id="rId5" Type="http://schemas.openxmlformats.org/officeDocument/2006/relationships/hyperlink" Target="https://www.ilo.org/dyn/normlex/en/f?p=NORMLEXPUB:12100:::NO:12100:P12100_ILO_CODE:P029:NO" TargetMode="External"/><Relationship Id="rId10" Type="http://schemas.openxmlformats.org/officeDocument/2006/relationships/hyperlink" Target="http://www.ilo.org/dyn/normlex/en/f?p=NORMLEXPUB:12100:::NO:12100:P12100_ILO_CODE:C111:NO" TargetMode="External"/><Relationship Id="rId4" Type="http://schemas.openxmlformats.org/officeDocument/2006/relationships/hyperlink" Target="http://www.ilo.org/dyn/normlex/en/f?p=NORMLEXPUB:12100:::NO:12100:P12100_ILO_CODE:C029:NO" TargetMode="External"/><Relationship Id="rId9" Type="http://schemas.openxmlformats.org/officeDocument/2006/relationships/hyperlink" Target="http://www.ilo.org/dyn/normlex/en/f?p=NORMLEXPUB:12100:::NO:12100:P12100_ILO_CODE:C100:NO"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socmin.lrv.lt/lt/veiklos-sritys/tarptautinis-bendradarbiavimas-ir-es/tarptautines-organizacijos/tdo"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s://ww1.issa.int/" TargetMode="External"/><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1.issa.int/10-challenges-2019" TargetMode="External"/><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icsw.org/index.htm"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oecd.org/home/0,2605,en_2649_201185_1_1_1_1_1,00.html" TargetMode="Externa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www.undp.org/"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1628800"/>
          </a:xfrm>
        </p:spPr>
        <p:txBody>
          <a:bodyPr rtlCol="0">
            <a:normAutofit/>
          </a:bodyPr>
          <a:lstStyle/>
          <a:p>
            <a:pPr eaLnBrk="1" fontAlgn="auto" hangingPunct="1">
              <a:spcAft>
                <a:spcPts val="0"/>
              </a:spcAft>
              <a:defRPr/>
            </a:pPr>
            <a:r>
              <a:rPr lang="lt-LT" sz="3600" b="1">
                <a:effectLst>
                  <a:outerShdw blurRad="38100" dist="38100" dir="2700000" algn="tl">
                    <a:srgbClr val="000000">
                      <a:alpha val="43137"/>
                    </a:srgbClr>
                  </a:outerShdw>
                </a:effectLst>
              </a:rPr>
              <a:t>SOCIALINĖS APSAUGOS EKONOMIKA</a:t>
            </a:r>
            <a:endParaRPr lang="en-US" sz="3600" b="1">
              <a:effectLst>
                <a:outerShdw blurRad="38100" dist="38100" dir="2700000" algn="tl">
                  <a:srgbClr val="000000">
                    <a:alpha val="43137"/>
                  </a:srgbClr>
                </a:outerShdw>
              </a:effectLst>
            </a:endParaRPr>
          </a:p>
        </p:txBody>
      </p:sp>
      <p:sp>
        <p:nvSpPr>
          <p:cNvPr id="5123" name="Rectangle 3"/>
          <p:cNvSpPr>
            <a:spLocks noGrp="1" noChangeArrowheads="1"/>
          </p:cNvSpPr>
          <p:nvPr>
            <p:ph type="subTitle" idx="1"/>
          </p:nvPr>
        </p:nvSpPr>
        <p:spPr>
          <a:xfrm>
            <a:off x="323850" y="2924944"/>
            <a:ext cx="8424863" cy="2851969"/>
          </a:xfrm>
        </p:spPr>
        <p:txBody>
          <a:bodyPr rtlCol="0">
            <a:normAutofit/>
          </a:bodyPr>
          <a:lstStyle/>
          <a:p>
            <a:pPr eaLnBrk="1" fontAlgn="auto" hangingPunct="1">
              <a:spcAft>
                <a:spcPts val="0"/>
              </a:spcAft>
              <a:buFont typeface="Arial" pitchFamily="34" charset="0"/>
              <a:buNone/>
              <a:defRPr/>
            </a:pPr>
            <a:r>
              <a:rPr lang="lt-LT" b="1" dirty="0">
                <a:solidFill>
                  <a:schemeClr val="tx1"/>
                </a:solidFill>
              </a:rPr>
              <a:t>13. </a:t>
            </a:r>
            <a:r>
              <a:rPr lang="lt-LT" sz="3000" b="1" dirty="0">
                <a:solidFill>
                  <a:schemeClr val="tx1"/>
                </a:solidFill>
              </a:rPr>
              <a:t>Tarptautinės pasaulio mastu veikiančios institucijos socialinėje apsaugoje</a:t>
            </a:r>
            <a:endParaRPr lang="en-US" sz="3000" b="1" dirty="0">
              <a:solidFill>
                <a:schemeClr val="tx1"/>
              </a:solidFill>
            </a:endParaRPr>
          </a:p>
          <a:p>
            <a:pPr eaLnBrk="1" fontAlgn="auto" hangingPunct="1">
              <a:spcAft>
                <a:spcPts val="0"/>
              </a:spcAft>
              <a:buFont typeface="Arial" pitchFamily="34" charset="0"/>
              <a:buNone/>
              <a:defRPr/>
            </a:pPr>
            <a:endParaRPr lang="en-US" dirty="0">
              <a:solidFill>
                <a:schemeClr val="tx1"/>
              </a:solidFill>
            </a:endParaRPr>
          </a:p>
          <a:p>
            <a:pPr algn="r" eaLnBrk="1" fontAlgn="auto" hangingPunct="1">
              <a:spcAft>
                <a:spcPts val="0"/>
              </a:spcAft>
              <a:buFont typeface="Arial" pitchFamily="34" charset="0"/>
              <a:buNone/>
              <a:defRPr/>
            </a:pPr>
            <a:r>
              <a:rPr lang="en-US" sz="3000" i="1" dirty="0">
                <a:solidFill>
                  <a:schemeClr val="tx1"/>
                </a:solidFill>
              </a:rPr>
              <a:t>Prof</a:t>
            </a:r>
            <a:r>
              <a:rPr lang="lt-LT" sz="3000" i="1" dirty="0">
                <a:solidFill>
                  <a:schemeClr val="tx1"/>
                </a:solidFill>
              </a:rPr>
              <a:t>. T.Medaiskis</a:t>
            </a:r>
          </a:p>
          <a:p>
            <a:pPr eaLnBrk="1" fontAlgn="auto" hangingPunct="1">
              <a:spcAft>
                <a:spcPts val="0"/>
              </a:spcAft>
              <a:buFont typeface="Arial" pitchFamily="34" charset="0"/>
              <a:buNone/>
              <a:defRPr/>
            </a:pPr>
            <a:r>
              <a:rPr lang="lt-LT" b="1" dirty="0">
                <a:solidFill>
                  <a:schemeClr val="tx1"/>
                </a:solidFill>
              </a:rPr>
              <a:t>2020</a:t>
            </a:r>
          </a:p>
          <a:p>
            <a:pPr eaLnBrk="1" fontAlgn="auto" hangingPunct="1">
              <a:spcAft>
                <a:spcPts val="0"/>
              </a:spcAft>
              <a:buFont typeface="Arial" pitchFamily="34" charset="0"/>
              <a:buNone/>
              <a:defRPr/>
            </a:pPr>
            <a:endParaRPr lang="en-US" dirty="0"/>
          </a:p>
        </p:txBody>
      </p:sp>
      <p:pic>
        <p:nvPicPr>
          <p:cNvPr id="8196" name="Paveikslėlis 4" descr="sp_VU_zenklas.bmp"/>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67544" y="5085184"/>
            <a:ext cx="1095375" cy="1219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1547664" y="1"/>
            <a:ext cx="7596336" cy="980728"/>
          </a:xfrm>
        </p:spPr>
        <p:txBody>
          <a:bodyPr rtlCol="0">
            <a:normAutofit/>
          </a:bodyPr>
          <a:lstStyle/>
          <a:p>
            <a:pPr eaLnBrk="1" fontAlgn="auto" hangingPunct="1">
              <a:lnSpc>
                <a:spcPct val="80000"/>
              </a:lnSpc>
              <a:spcAft>
                <a:spcPts val="0"/>
              </a:spcAft>
              <a:defRPr/>
            </a:pPr>
            <a:r>
              <a:rPr lang="lt-LT" sz="3600" b="1" dirty="0"/>
              <a:t>International </a:t>
            </a:r>
            <a:r>
              <a:rPr lang="lt-LT" sz="3600" b="1" dirty="0" err="1"/>
              <a:t>Labour</a:t>
            </a:r>
            <a:r>
              <a:rPr lang="lt-LT" sz="3600" b="1" dirty="0"/>
              <a:t> </a:t>
            </a:r>
            <a:r>
              <a:rPr lang="lt-LT" sz="3600" b="1" dirty="0" err="1"/>
              <a:t>Organization</a:t>
            </a:r>
            <a:br>
              <a:rPr lang="en-US" sz="3600" b="1" dirty="0"/>
            </a:br>
            <a:r>
              <a:rPr lang="lt-LT" sz="3600" b="1" dirty="0"/>
              <a:t>(ILO)</a:t>
            </a:r>
            <a:endParaRPr lang="en-GB" sz="3600" b="1" dirty="0"/>
          </a:p>
        </p:txBody>
      </p:sp>
      <p:pic>
        <p:nvPicPr>
          <p:cNvPr id="16387" name="Picture 9" descr="ILO"/>
          <p:cNvPicPr>
            <a:picLocks noGrp="1" noChangeAspect="1" noChangeArrowheads="1"/>
          </p:cNvPicPr>
          <p:nvPr>
            <p:ph idx="1"/>
          </p:nvPr>
        </p:nvPicPr>
        <p:blipFill>
          <a:blip r:embed="rId2" cstate="print"/>
          <a:srcRect/>
          <a:stretch>
            <a:fillRect/>
          </a:stretch>
        </p:blipFill>
        <p:spPr>
          <a:xfrm>
            <a:off x="323529" y="134790"/>
            <a:ext cx="936104" cy="831120"/>
          </a:xfrm>
          <a:noFill/>
        </p:spPr>
      </p:pic>
      <p:sp>
        <p:nvSpPr>
          <p:cNvPr id="11270" name="Rectangle 6"/>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11272" name="Text Box 8"/>
          <p:cNvSpPr txBox="1">
            <a:spLocks noChangeArrowheads="1"/>
          </p:cNvSpPr>
          <p:nvPr/>
        </p:nvSpPr>
        <p:spPr bwMode="auto">
          <a:xfrm>
            <a:off x="335310" y="1340768"/>
            <a:ext cx="8473380" cy="5016758"/>
          </a:xfrm>
          <a:prstGeom prst="rect">
            <a:avLst/>
          </a:prstGeom>
          <a:noFill/>
          <a:ln w="12700">
            <a:noFill/>
            <a:miter lim="800000"/>
            <a:headEnd/>
            <a:tailEnd/>
          </a:ln>
        </p:spPr>
        <p:txBody>
          <a:bodyPr wrap="square">
            <a:spAutoFit/>
          </a:bodyPr>
          <a:lstStyle/>
          <a:p>
            <a:pPr algn="ctr">
              <a:spcBef>
                <a:spcPts val="1200"/>
              </a:spcBef>
              <a:buClr>
                <a:schemeClr val="hlink"/>
              </a:buClr>
              <a:buSzPct val="75000"/>
            </a:pPr>
            <a:r>
              <a:rPr lang="en-US" b="1" dirty="0"/>
              <a:t>The only tripartite U.N. agency, since 1919 the ILO brings together governments, employers and workers of</a:t>
            </a:r>
            <a:r>
              <a:rPr lang="lt-LT" b="1" dirty="0"/>
              <a:t> 187 </a:t>
            </a:r>
            <a:r>
              <a:rPr lang="lt-LT" b="1" dirty="0" err="1"/>
              <a:t>Member</a:t>
            </a:r>
            <a:r>
              <a:rPr lang="lt-LT" b="1" dirty="0"/>
              <a:t> </a:t>
            </a:r>
            <a:r>
              <a:rPr lang="lt-LT" b="1" dirty="0" err="1"/>
              <a:t>States</a:t>
            </a:r>
            <a:r>
              <a:rPr lang="en-US" b="1" dirty="0"/>
              <a:t>, to set </a:t>
            </a:r>
            <a:r>
              <a:rPr lang="en-US" b="1" dirty="0" err="1"/>
              <a:t>labour</a:t>
            </a:r>
            <a:r>
              <a:rPr lang="en-US" b="1" dirty="0"/>
              <a:t> standards, develop policies and devise </a:t>
            </a:r>
            <a:r>
              <a:rPr lang="en-US" b="1" dirty="0" err="1"/>
              <a:t>programmes</a:t>
            </a:r>
            <a:r>
              <a:rPr lang="en-US" b="1" dirty="0"/>
              <a:t> promoting decent work for all women and men.</a:t>
            </a:r>
            <a:endParaRPr lang="lt-LT" altLang="lt-LT" b="1" dirty="0">
              <a:latin typeface="Calibri" pitchFamily="34" charset="0"/>
            </a:endParaRPr>
          </a:p>
          <a:p>
            <a:pPr algn="just">
              <a:spcBef>
                <a:spcPts val="0"/>
              </a:spcBef>
              <a:buClr>
                <a:schemeClr val="hlink"/>
              </a:buClr>
              <a:buSzPct val="75000"/>
              <a:buFont typeface="Wingdings" pitchFamily="2" charset="2"/>
              <a:buChar char="Ø"/>
            </a:pPr>
            <a:r>
              <a:rPr lang="lt-LT" altLang="lt-LT" sz="2800" dirty="0">
                <a:latin typeface="Calibri" pitchFamily="34" charset="0"/>
              </a:rPr>
              <a:t> </a:t>
            </a:r>
            <a:r>
              <a:rPr lang="lt-LT" altLang="lt-LT" sz="2200" dirty="0">
                <a:latin typeface="Calibri" pitchFamily="34" charset="0"/>
              </a:rPr>
              <a:t>Specializuota JT agentūra, kuri siekia įgyvendinti socialinį teisingumą ir tarptautiniu mastu pripažįstamas žmogaus ir darbo teises. </a:t>
            </a:r>
          </a:p>
          <a:p>
            <a:pPr algn="just">
              <a:spcBef>
                <a:spcPts val="0"/>
              </a:spcBef>
              <a:buClr>
                <a:schemeClr val="hlink"/>
              </a:buClr>
              <a:buSzPct val="75000"/>
              <a:buFont typeface="Wingdings" pitchFamily="2" charset="2"/>
              <a:buChar char="Ø"/>
            </a:pPr>
            <a:r>
              <a:rPr lang="lt-LT" altLang="lt-LT" sz="2200" dirty="0">
                <a:latin typeface="Calibri" pitchFamily="34" charset="0"/>
              </a:rPr>
              <a:t> Įkurta 1919 metais Versalio sutartimi. </a:t>
            </a:r>
          </a:p>
          <a:p>
            <a:pPr algn="just">
              <a:spcBef>
                <a:spcPts val="0"/>
              </a:spcBef>
              <a:buClr>
                <a:schemeClr val="hlink"/>
              </a:buClr>
              <a:buSzPct val="75000"/>
              <a:buFont typeface="Wingdings" pitchFamily="2" charset="2"/>
              <a:buChar char="Ø"/>
            </a:pPr>
            <a:r>
              <a:rPr lang="lt-LT" altLang="lt-LT" sz="2200" dirty="0">
                <a:latin typeface="Calibri" pitchFamily="34" charset="0"/>
              </a:rPr>
              <a:t> Vėliau ILO principai išryškinti Filadelfijos Deklaracijoje, priimtoje 1944 metais.</a:t>
            </a:r>
          </a:p>
          <a:p>
            <a:pPr algn="just">
              <a:spcBef>
                <a:spcPts val="0"/>
              </a:spcBef>
              <a:buClr>
                <a:schemeClr val="hlink"/>
              </a:buClr>
              <a:buSzPct val="75000"/>
              <a:buFont typeface="Wingdings" pitchFamily="2" charset="2"/>
              <a:buChar char="Ø"/>
            </a:pPr>
            <a:r>
              <a:rPr lang="lt-LT" altLang="lt-LT" sz="2200" dirty="0">
                <a:latin typeface="Calibri" pitchFamily="34" charset="0"/>
              </a:rPr>
              <a:t> Dabar vienija </a:t>
            </a:r>
            <a:r>
              <a:rPr lang="en-US" altLang="lt-LT" sz="2200" dirty="0">
                <a:latin typeface="Calibri" pitchFamily="34" charset="0"/>
              </a:rPr>
              <a:t>18</a:t>
            </a:r>
            <a:r>
              <a:rPr lang="lt-LT" altLang="lt-LT" sz="2200" dirty="0">
                <a:latin typeface="Calibri" pitchFamily="34" charset="0"/>
              </a:rPr>
              <a:t>7 šalis nares. Lietuva yra narė nuo 1921 metų, narystė atnaujinta 1991 spalio 4 d.</a:t>
            </a:r>
            <a:endParaRPr lang="lt-LT" altLang="lt-LT" sz="2200" dirty="0">
              <a:latin typeface="Calibri" pitchFamily="34" charset="0"/>
              <a:cs typeface="Times New Roman" pitchFamily="18" charset="0"/>
            </a:endParaRPr>
          </a:p>
          <a:p>
            <a:pPr algn="just">
              <a:spcBef>
                <a:spcPts val="0"/>
              </a:spcBef>
              <a:buClr>
                <a:schemeClr val="hlink"/>
              </a:buClr>
              <a:buSzPct val="75000"/>
              <a:buFont typeface="Wingdings" pitchFamily="2" charset="2"/>
              <a:buChar char="Ø"/>
            </a:pPr>
            <a:r>
              <a:rPr lang="lt-LT" altLang="lt-LT" sz="2200" dirty="0">
                <a:latin typeface="Calibri" pitchFamily="34" charset="0"/>
              </a:rPr>
              <a:t> ILO veikia trišalės partnerystės principu</a:t>
            </a:r>
            <a:r>
              <a:rPr lang="ru-RU" altLang="lt-LT" sz="2200" dirty="0">
                <a:latin typeface="Calibri" pitchFamily="34" charset="0"/>
              </a:rPr>
              <a:t> – </a:t>
            </a:r>
            <a:r>
              <a:rPr lang="lt-LT" altLang="lt-LT" sz="2200" dirty="0">
                <a:latin typeface="Calibri" pitchFamily="34" charset="0"/>
              </a:rPr>
              <a:t>visuose valdymo organuose ir sprendimų priėmimo procesuose lygiomis teisėmis su vyriausybių atstovais dalyvauja darbdavių ir dirbančiųjų organizacijų atstovai.</a:t>
            </a:r>
          </a:p>
          <a:p>
            <a:pPr algn="r">
              <a:spcBef>
                <a:spcPts val="0"/>
              </a:spcBef>
              <a:buClr>
                <a:schemeClr val="hlink"/>
              </a:buClr>
              <a:buSzPct val="75000"/>
            </a:pPr>
            <a:r>
              <a:rPr lang="lt-LT" altLang="lt-LT" sz="2200" dirty="0">
                <a:latin typeface="Calibri" pitchFamily="34" charset="0"/>
              </a:rPr>
              <a:t>                                  </a:t>
            </a:r>
            <a:r>
              <a:rPr lang="lt-LT" altLang="lt-LT" sz="2200" i="1" dirty="0">
                <a:latin typeface="Calibri" pitchFamily="34" charset="0"/>
              </a:rPr>
              <a:t>www.ilo.org</a:t>
            </a:r>
            <a:endParaRPr lang="en-GB" altLang="lt-LT" sz="2200"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Effect transition="in" filter="wipe(left)">
                                      <p:cBhvr>
                                        <p:cTn id="7" dur="500"/>
                                        <p:tgtEl>
                                          <p:spTgt spid="112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2">
                                            <p:txEl>
                                              <p:pRg st="1" end="1"/>
                                            </p:txEl>
                                          </p:spTgt>
                                        </p:tgtEl>
                                        <p:attrNameLst>
                                          <p:attrName>style.visibility</p:attrName>
                                        </p:attrNameLst>
                                      </p:cBhvr>
                                      <p:to>
                                        <p:strVal val="visible"/>
                                      </p:to>
                                    </p:set>
                                    <p:animEffect transition="in" filter="wipe(left)">
                                      <p:cBhvr>
                                        <p:cTn id="12" dur="500"/>
                                        <p:tgtEl>
                                          <p:spTgt spid="112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72">
                                            <p:txEl>
                                              <p:pRg st="2" end="2"/>
                                            </p:txEl>
                                          </p:spTgt>
                                        </p:tgtEl>
                                        <p:attrNameLst>
                                          <p:attrName>style.visibility</p:attrName>
                                        </p:attrNameLst>
                                      </p:cBhvr>
                                      <p:to>
                                        <p:strVal val="visible"/>
                                      </p:to>
                                    </p:set>
                                    <p:animEffect transition="in" filter="wipe(left)">
                                      <p:cBhvr>
                                        <p:cTn id="17" dur="500"/>
                                        <p:tgtEl>
                                          <p:spTgt spid="1127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72">
                                            <p:txEl>
                                              <p:pRg st="3" end="3"/>
                                            </p:txEl>
                                          </p:spTgt>
                                        </p:tgtEl>
                                        <p:attrNameLst>
                                          <p:attrName>style.visibility</p:attrName>
                                        </p:attrNameLst>
                                      </p:cBhvr>
                                      <p:to>
                                        <p:strVal val="visible"/>
                                      </p:to>
                                    </p:set>
                                    <p:animEffect transition="in" filter="wipe(left)">
                                      <p:cBhvr>
                                        <p:cTn id="22" dur="500"/>
                                        <p:tgtEl>
                                          <p:spTgt spid="1127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72">
                                            <p:txEl>
                                              <p:pRg st="4" end="4"/>
                                            </p:txEl>
                                          </p:spTgt>
                                        </p:tgtEl>
                                        <p:attrNameLst>
                                          <p:attrName>style.visibility</p:attrName>
                                        </p:attrNameLst>
                                      </p:cBhvr>
                                      <p:to>
                                        <p:strVal val="visible"/>
                                      </p:to>
                                    </p:set>
                                    <p:animEffect transition="in" filter="wipe(left)">
                                      <p:cBhvr>
                                        <p:cTn id="27" dur="500"/>
                                        <p:tgtEl>
                                          <p:spTgt spid="112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72">
                                            <p:txEl>
                                              <p:pRg st="5" end="5"/>
                                            </p:txEl>
                                          </p:spTgt>
                                        </p:tgtEl>
                                        <p:attrNameLst>
                                          <p:attrName>style.visibility</p:attrName>
                                        </p:attrNameLst>
                                      </p:cBhvr>
                                      <p:to>
                                        <p:strVal val="visible"/>
                                      </p:to>
                                    </p:set>
                                    <p:animEffect transition="in" filter="wipe(left)">
                                      <p:cBhvr>
                                        <p:cTn id="32" dur="500"/>
                                        <p:tgtEl>
                                          <p:spTgt spid="112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272">
                                            <p:txEl>
                                              <p:pRg st="6" end="6"/>
                                            </p:txEl>
                                          </p:spTgt>
                                        </p:tgtEl>
                                        <p:attrNameLst>
                                          <p:attrName>style.visibility</p:attrName>
                                        </p:attrNameLst>
                                      </p:cBhvr>
                                      <p:to>
                                        <p:strVal val="visible"/>
                                      </p:to>
                                    </p:set>
                                    <p:animEffect transition="in" filter="wipe(left)">
                                      <p:cBhvr>
                                        <p:cTn id="37" dur="500"/>
                                        <p:tgtEl>
                                          <p:spTgt spid="112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0" y="0"/>
            <a:ext cx="9144000" cy="1124744"/>
          </a:xfrm>
        </p:spPr>
        <p:txBody>
          <a:bodyPr rtlCol="0">
            <a:normAutofit/>
          </a:bodyPr>
          <a:lstStyle/>
          <a:p>
            <a:pPr eaLnBrk="1" fontAlgn="auto" hangingPunct="1">
              <a:lnSpc>
                <a:spcPct val="80000"/>
              </a:lnSpc>
              <a:spcAft>
                <a:spcPts val="0"/>
              </a:spcAft>
              <a:defRPr/>
            </a:pPr>
            <a:r>
              <a:rPr lang="lt-LT" sz="4000" b="1" dirty="0"/>
              <a:t>ILO strateginiai tikslai</a:t>
            </a:r>
            <a:endParaRPr lang="en-GB" sz="4000" b="1" dirty="0"/>
          </a:p>
        </p:txBody>
      </p:sp>
      <p:sp>
        <p:nvSpPr>
          <p:cNvPr id="11270" name="Rectangle 6"/>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11272" name="Text Box 8"/>
          <p:cNvSpPr txBox="1">
            <a:spLocks noChangeArrowheads="1"/>
          </p:cNvSpPr>
          <p:nvPr/>
        </p:nvSpPr>
        <p:spPr bwMode="auto">
          <a:xfrm>
            <a:off x="467544" y="1700808"/>
            <a:ext cx="8464550" cy="3539430"/>
          </a:xfrm>
          <a:prstGeom prst="rect">
            <a:avLst/>
          </a:prstGeom>
          <a:noFill/>
          <a:ln w="12700">
            <a:noFill/>
            <a:miter lim="800000"/>
            <a:headEnd/>
            <a:tailEnd/>
          </a:ln>
        </p:spPr>
        <p:txBody>
          <a:bodyPr>
            <a:spAutoFit/>
          </a:bodyPr>
          <a:lstStyle/>
          <a:p>
            <a:pPr indent="442913">
              <a:spcBef>
                <a:spcPts val="600"/>
              </a:spcBef>
              <a:buFont typeface="Wingdings" pitchFamily="2" charset="2"/>
              <a:buChar char="Ø"/>
              <a:defRPr/>
            </a:pPr>
            <a:r>
              <a:rPr lang="lt-LT" sz="3000" dirty="0">
                <a:latin typeface="+mn-lt"/>
              </a:rPr>
              <a:t>Skatinti bei įgyvendinti darbo standartus bei fundamentalius darbo principus ir teises.</a:t>
            </a:r>
          </a:p>
          <a:p>
            <a:pPr indent="442913" algn="r">
              <a:spcBef>
                <a:spcPts val="600"/>
              </a:spcBef>
              <a:defRPr/>
            </a:pPr>
            <a:r>
              <a:rPr lang="lt-LT" sz="2400" i="1" dirty="0">
                <a:latin typeface="+mn-lt"/>
              </a:rPr>
              <a:t>Konvencijos, rekomendacijos ir jų įgyvendinimo monitoringas </a:t>
            </a:r>
            <a:endParaRPr lang="en-US" sz="2400" i="1" dirty="0">
              <a:latin typeface="+mn-lt"/>
            </a:endParaRPr>
          </a:p>
          <a:p>
            <a:pPr indent="442913">
              <a:spcBef>
                <a:spcPts val="600"/>
              </a:spcBef>
              <a:buFont typeface="Wingdings" pitchFamily="2" charset="2"/>
              <a:buChar char="Ø"/>
              <a:defRPr/>
            </a:pPr>
            <a:r>
              <a:rPr lang="lt-LT" sz="3000" dirty="0">
                <a:latin typeface="+mn-lt"/>
              </a:rPr>
              <a:t>Kurti didesnes galimybes moterų  bei vyrų tinkamam užimtumui ir pajamoms.</a:t>
            </a:r>
          </a:p>
          <a:p>
            <a:pPr indent="442913">
              <a:spcBef>
                <a:spcPts val="600"/>
              </a:spcBef>
              <a:buFont typeface="Wingdings" pitchFamily="2" charset="2"/>
              <a:buChar char="Ø"/>
              <a:defRPr/>
            </a:pPr>
            <a:r>
              <a:rPr lang="lt-LT" sz="3000" dirty="0">
                <a:latin typeface="+mn-lt"/>
              </a:rPr>
              <a:t>Gerinti socialinės apsaugos aprėptį ir efektyvumą.</a:t>
            </a:r>
          </a:p>
          <a:p>
            <a:pPr indent="442913">
              <a:spcBef>
                <a:spcPts val="600"/>
              </a:spcBef>
              <a:buFont typeface="Wingdings" pitchFamily="2" charset="2"/>
              <a:buChar char="Ø"/>
              <a:defRPr/>
            </a:pPr>
            <a:r>
              <a:rPr lang="lt-LT" sz="3000" dirty="0">
                <a:latin typeface="+mn-lt"/>
              </a:rPr>
              <a:t>Stiprinti trišalį ir socialinį dialogą.</a:t>
            </a:r>
            <a:endParaRPr lang="en-GB" sz="2800"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Effect transition="in" filter="wipe(left)">
                                      <p:cBhvr>
                                        <p:cTn id="7" dur="500"/>
                                        <p:tgtEl>
                                          <p:spTgt spid="112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2">
                                            <p:txEl>
                                              <p:pRg st="1" end="1"/>
                                            </p:txEl>
                                          </p:spTgt>
                                        </p:tgtEl>
                                        <p:attrNameLst>
                                          <p:attrName>style.visibility</p:attrName>
                                        </p:attrNameLst>
                                      </p:cBhvr>
                                      <p:to>
                                        <p:strVal val="visible"/>
                                      </p:to>
                                    </p:set>
                                    <p:animEffect transition="in" filter="wipe(left)">
                                      <p:cBhvr>
                                        <p:cTn id="12" dur="500"/>
                                        <p:tgtEl>
                                          <p:spTgt spid="112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72">
                                            <p:txEl>
                                              <p:pRg st="2" end="2"/>
                                            </p:txEl>
                                          </p:spTgt>
                                        </p:tgtEl>
                                        <p:attrNameLst>
                                          <p:attrName>style.visibility</p:attrName>
                                        </p:attrNameLst>
                                      </p:cBhvr>
                                      <p:to>
                                        <p:strVal val="visible"/>
                                      </p:to>
                                    </p:set>
                                    <p:animEffect transition="in" filter="wipe(left)">
                                      <p:cBhvr>
                                        <p:cTn id="17" dur="500"/>
                                        <p:tgtEl>
                                          <p:spTgt spid="1127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72">
                                            <p:txEl>
                                              <p:pRg st="3" end="3"/>
                                            </p:txEl>
                                          </p:spTgt>
                                        </p:tgtEl>
                                        <p:attrNameLst>
                                          <p:attrName>style.visibility</p:attrName>
                                        </p:attrNameLst>
                                      </p:cBhvr>
                                      <p:to>
                                        <p:strVal val="visible"/>
                                      </p:to>
                                    </p:set>
                                    <p:animEffect transition="in" filter="wipe(left)">
                                      <p:cBhvr>
                                        <p:cTn id="22" dur="500"/>
                                        <p:tgtEl>
                                          <p:spTgt spid="1127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72">
                                            <p:txEl>
                                              <p:pRg st="4" end="4"/>
                                            </p:txEl>
                                          </p:spTgt>
                                        </p:tgtEl>
                                        <p:attrNameLst>
                                          <p:attrName>style.visibility</p:attrName>
                                        </p:attrNameLst>
                                      </p:cBhvr>
                                      <p:to>
                                        <p:strVal val="visible"/>
                                      </p:to>
                                    </p:set>
                                    <p:animEffect transition="in" filter="wipe(left)">
                                      <p:cBhvr>
                                        <p:cTn id="27" dur="500"/>
                                        <p:tgtEl>
                                          <p:spTgt spid="112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64704"/>
          </a:xfrm>
        </p:spPr>
        <p:txBody>
          <a:bodyPr rtlCol="0">
            <a:normAutofit/>
          </a:bodyPr>
          <a:lstStyle/>
          <a:p>
            <a:pPr eaLnBrk="1" fontAlgn="auto" hangingPunct="1">
              <a:lnSpc>
                <a:spcPct val="80000"/>
              </a:lnSpc>
              <a:spcAft>
                <a:spcPts val="0"/>
              </a:spcAft>
              <a:defRPr/>
            </a:pPr>
            <a:r>
              <a:rPr lang="lt-LT" sz="3600" b="1" dirty="0"/>
              <a:t>ILO: Konvencijos ir rekomendacijos</a:t>
            </a:r>
            <a:endParaRPr lang="en-GB" sz="3600" b="1" dirty="0"/>
          </a:p>
        </p:txBody>
      </p:sp>
      <p:sp>
        <p:nvSpPr>
          <p:cNvPr id="65539"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65541" name="Text Box 5"/>
          <p:cNvSpPr txBox="1">
            <a:spLocks noChangeArrowheads="1"/>
          </p:cNvSpPr>
          <p:nvPr/>
        </p:nvSpPr>
        <p:spPr bwMode="auto">
          <a:xfrm>
            <a:off x="395536" y="1052736"/>
            <a:ext cx="8305800" cy="5147243"/>
          </a:xfrm>
          <a:prstGeom prst="rect">
            <a:avLst/>
          </a:prstGeom>
          <a:noFill/>
          <a:ln w="12700">
            <a:noFill/>
            <a:miter lim="800000"/>
            <a:headEnd/>
            <a:tailEnd/>
          </a:ln>
        </p:spPr>
        <p:txBody>
          <a:bodyPr>
            <a:spAutoFit/>
          </a:bodyPr>
          <a:lstStyle/>
          <a:p>
            <a:pPr algn="just">
              <a:spcBef>
                <a:spcPct val="50000"/>
              </a:spcBef>
              <a:buClr>
                <a:schemeClr val="hlink"/>
              </a:buClr>
              <a:buSzPct val="75000"/>
              <a:buFont typeface="Wingdings" pitchFamily="2" charset="2"/>
              <a:buNone/>
            </a:pPr>
            <a:r>
              <a:rPr lang="lt-LT" altLang="lt-LT" sz="2400" dirty="0">
                <a:latin typeface="Calibri" pitchFamily="34" charset="0"/>
              </a:rPr>
              <a:t>Konvencijų ir Rekomendacijų forma TDO formuluoja tarptautinius darbo standartus, nustatydama </a:t>
            </a:r>
            <a:r>
              <a:rPr lang="en-GB" altLang="lt-LT" sz="2400" dirty="0">
                <a:latin typeface="Calibri" pitchFamily="34" charset="0"/>
                <a:cs typeface="Times New Roman" pitchFamily="18" charset="0"/>
              </a:rPr>
              <a:t>minim</a:t>
            </a:r>
            <a:r>
              <a:rPr lang="lt-LT" altLang="lt-LT" sz="2400" dirty="0" err="1">
                <a:latin typeface="Calibri" pitchFamily="34" charset="0"/>
              </a:rPr>
              <a:t>alius</a:t>
            </a:r>
            <a:r>
              <a:rPr lang="lt-LT" altLang="lt-LT" sz="2400" dirty="0">
                <a:latin typeface="Calibri" pitchFamily="34" charset="0"/>
              </a:rPr>
              <a:t> reikalavimus pamatinėms darbo teisėms. Aštuonios esminės (</a:t>
            </a:r>
            <a:r>
              <a:rPr lang="lt-LT" altLang="lt-LT" sz="2400" dirty="0" err="1">
                <a:latin typeface="Calibri" pitchFamily="34" charset="0"/>
              </a:rPr>
              <a:t>fundamental</a:t>
            </a:r>
            <a:r>
              <a:rPr lang="lt-LT" altLang="lt-LT" sz="2400" dirty="0">
                <a:latin typeface="Calibri" pitchFamily="34" charset="0"/>
              </a:rPr>
              <a:t>) konvencijos:</a:t>
            </a:r>
          </a:p>
          <a:p>
            <a:pPr marL="354013" indent="-354013" algn="just">
              <a:spcBef>
                <a:spcPct val="50000"/>
              </a:spcBef>
              <a:buClr>
                <a:schemeClr val="hlink"/>
              </a:buClr>
              <a:buSzPct val="75000"/>
              <a:buFont typeface="Wingdings" pitchFamily="2" charset="2"/>
              <a:buNone/>
            </a:pPr>
            <a:r>
              <a:rPr lang="en-US" sz="2000" dirty="0">
                <a:latin typeface="+mn-lt"/>
              </a:rPr>
              <a:t>1. </a:t>
            </a:r>
            <a:r>
              <a:rPr lang="en-US" sz="2000" dirty="0">
                <a:latin typeface="+mn-lt"/>
                <a:hlinkClick r:id="rId2"/>
              </a:rPr>
              <a:t>Freedom of Association and Protection of the Right to </a:t>
            </a:r>
            <a:r>
              <a:rPr lang="en-US" sz="2000" dirty="0" err="1">
                <a:latin typeface="+mn-lt"/>
                <a:hlinkClick r:id="rId2"/>
              </a:rPr>
              <a:t>Organise</a:t>
            </a:r>
            <a:r>
              <a:rPr lang="en-US" sz="2000" dirty="0">
                <a:latin typeface="+mn-lt"/>
                <a:hlinkClick r:id="rId2"/>
              </a:rPr>
              <a:t> Convention, 1948 (N</a:t>
            </a:r>
            <a:r>
              <a:rPr lang="lt-LT" sz="2000" dirty="0">
                <a:latin typeface="+mn-lt"/>
                <a:hlinkClick r:id="rId2"/>
              </a:rPr>
              <a:t>o</a:t>
            </a:r>
            <a:r>
              <a:rPr lang="en-US" sz="2000" dirty="0">
                <a:latin typeface="+mn-lt"/>
                <a:hlinkClick r:id="rId2"/>
              </a:rPr>
              <a:t>.87</a:t>
            </a:r>
            <a:r>
              <a:rPr lang="lt-LT" sz="2000" dirty="0">
                <a:latin typeface="+mn-lt"/>
                <a:hlinkClick r:id="rId2"/>
              </a:rPr>
              <a:t>)</a:t>
            </a:r>
            <a:r>
              <a:rPr lang="en-US" sz="2000" dirty="0">
                <a:latin typeface="+mn-lt"/>
                <a:hlinkClick r:id="rId2"/>
              </a:rPr>
              <a:t> </a:t>
            </a:r>
            <a:endParaRPr lang="en-US" sz="2000" dirty="0">
              <a:latin typeface="+mn-lt"/>
            </a:endParaRPr>
          </a:p>
          <a:p>
            <a:pPr marL="354013" indent="-354013"/>
            <a:r>
              <a:rPr lang="en-US" sz="2000" dirty="0">
                <a:latin typeface="+mn-lt"/>
              </a:rPr>
              <a:t>2. </a:t>
            </a:r>
            <a:r>
              <a:rPr lang="en-US" sz="2000" dirty="0">
                <a:latin typeface="+mn-lt"/>
                <a:hlinkClick r:id="rId3"/>
              </a:rPr>
              <a:t>Right to </a:t>
            </a:r>
            <a:r>
              <a:rPr lang="en-US" sz="2000" dirty="0" err="1">
                <a:latin typeface="+mn-lt"/>
                <a:hlinkClick r:id="rId3"/>
              </a:rPr>
              <a:t>Organise</a:t>
            </a:r>
            <a:r>
              <a:rPr lang="en-US" sz="2000" dirty="0">
                <a:latin typeface="+mn-lt"/>
                <a:hlinkClick r:id="rId3"/>
              </a:rPr>
              <a:t> and Collective Bargaining Convention, 1949 (No. 98) </a:t>
            </a:r>
            <a:endParaRPr lang="en-US" sz="2000" dirty="0">
              <a:latin typeface="+mn-lt"/>
            </a:endParaRPr>
          </a:p>
          <a:p>
            <a:pPr marL="354013" indent="-354013"/>
            <a:r>
              <a:rPr lang="en-US" sz="2000" dirty="0">
                <a:latin typeface="+mn-lt"/>
              </a:rPr>
              <a:t>3. </a:t>
            </a:r>
            <a:r>
              <a:rPr lang="en-US" sz="2000" dirty="0">
                <a:latin typeface="+mn-lt"/>
                <a:hlinkClick r:id="rId4"/>
              </a:rPr>
              <a:t>Forced </a:t>
            </a:r>
            <a:r>
              <a:rPr lang="en-US" sz="2000" dirty="0" err="1">
                <a:latin typeface="+mn-lt"/>
                <a:hlinkClick r:id="rId4"/>
              </a:rPr>
              <a:t>Labour</a:t>
            </a:r>
            <a:r>
              <a:rPr lang="en-US" sz="2000" dirty="0">
                <a:latin typeface="+mn-lt"/>
                <a:hlinkClick r:id="rId4"/>
              </a:rPr>
              <a:t> Convention, 1930 (No. 29) </a:t>
            </a:r>
            <a:r>
              <a:rPr lang="en-US" sz="2000" dirty="0">
                <a:latin typeface="+mn-lt"/>
              </a:rPr>
              <a:t> (and its </a:t>
            </a:r>
            <a:r>
              <a:rPr lang="en-US" sz="2000" dirty="0">
                <a:latin typeface="+mn-lt"/>
                <a:hlinkClick r:id="rId5"/>
              </a:rPr>
              <a:t>2014 Protocol </a:t>
            </a:r>
            <a:r>
              <a:rPr lang="en-US" sz="2000" dirty="0">
                <a:latin typeface="+mn-lt"/>
              </a:rPr>
              <a:t>)</a:t>
            </a:r>
          </a:p>
          <a:p>
            <a:pPr marL="354013" indent="-354013"/>
            <a:r>
              <a:rPr lang="en-US" sz="2000" dirty="0">
                <a:latin typeface="+mn-lt"/>
              </a:rPr>
              <a:t>4. </a:t>
            </a:r>
            <a:r>
              <a:rPr lang="en-US" sz="2000" dirty="0">
                <a:latin typeface="+mn-lt"/>
                <a:hlinkClick r:id="rId6"/>
              </a:rPr>
              <a:t>Abolition of Forced </a:t>
            </a:r>
            <a:r>
              <a:rPr lang="en-US" sz="2000" dirty="0" err="1">
                <a:latin typeface="+mn-lt"/>
                <a:hlinkClick r:id="rId6"/>
              </a:rPr>
              <a:t>Labour</a:t>
            </a:r>
            <a:r>
              <a:rPr lang="en-US" sz="2000" dirty="0">
                <a:latin typeface="+mn-lt"/>
                <a:hlinkClick r:id="rId6"/>
              </a:rPr>
              <a:t> Convention, 1957 (No. 105) </a:t>
            </a:r>
            <a:endParaRPr lang="en-US" sz="2000" dirty="0">
              <a:latin typeface="+mn-lt"/>
            </a:endParaRPr>
          </a:p>
          <a:p>
            <a:pPr marL="354013" indent="-354013"/>
            <a:r>
              <a:rPr lang="en-US" sz="2000" dirty="0">
                <a:latin typeface="+mn-lt"/>
              </a:rPr>
              <a:t>5. </a:t>
            </a:r>
            <a:r>
              <a:rPr lang="en-US" sz="2000" dirty="0">
                <a:latin typeface="+mn-lt"/>
                <a:hlinkClick r:id="rId7"/>
              </a:rPr>
              <a:t>Minimum Age Convention, 1973 (No. 138) </a:t>
            </a:r>
            <a:endParaRPr lang="en-US" sz="2000" dirty="0">
              <a:latin typeface="+mn-lt"/>
            </a:endParaRPr>
          </a:p>
          <a:p>
            <a:pPr marL="354013" indent="-354013"/>
            <a:r>
              <a:rPr lang="en-US" sz="2000" dirty="0">
                <a:latin typeface="+mn-lt"/>
              </a:rPr>
              <a:t>6. </a:t>
            </a:r>
            <a:r>
              <a:rPr lang="en-US" sz="2000" dirty="0">
                <a:latin typeface="+mn-lt"/>
                <a:hlinkClick r:id="rId8"/>
              </a:rPr>
              <a:t>Worst Forms of Child </a:t>
            </a:r>
            <a:r>
              <a:rPr lang="en-US" sz="2000" dirty="0" err="1">
                <a:latin typeface="+mn-lt"/>
                <a:hlinkClick r:id="rId8"/>
              </a:rPr>
              <a:t>Labour</a:t>
            </a:r>
            <a:r>
              <a:rPr lang="en-US" sz="2000" dirty="0">
                <a:latin typeface="+mn-lt"/>
                <a:hlinkClick r:id="rId8"/>
              </a:rPr>
              <a:t> Convention, 1999 (No. 182) </a:t>
            </a:r>
            <a:endParaRPr lang="en-US" sz="2000" dirty="0">
              <a:latin typeface="+mn-lt"/>
            </a:endParaRPr>
          </a:p>
          <a:p>
            <a:pPr marL="354013" indent="-354013"/>
            <a:r>
              <a:rPr lang="en-US" sz="2000" dirty="0">
                <a:latin typeface="+mn-lt"/>
              </a:rPr>
              <a:t>7. </a:t>
            </a:r>
            <a:r>
              <a:rPr lang="en-US" sz="2000" dirty="0">
                <a:latin typeface="+mn-lt"/>
                <a:hlinkClick r:id="rId9"/>
              </a:rPr>
              <a:t>Equal Remuneration Convention, 1951 (No. 100) </a:t>
            </a:r>
            <a:endParaRPr lang="en-US" sz="2000" dirty="0">
              <a:latin typeface="+mn-lt"/>
            </a:endParaRPr>
          </a:p>
          <a:p>
            <a:pPr marL="354013" indent="-354013"/>
            <a:r>
              <a:rPr lang="en-US" sz="2000" dirty="0">
                <a:latin typeface="+mn-lt"/>
              </a:rPr>
              <a:t>8. </a:t>
            </a:r>
            <a:r>
              <a:rPr lang="en-US" sz="2000" dirty="0">
                <a:latin typeface="+mn-lt"/>
                <a:hlinkClick r:id="rId10"/>
              </a:rPr>
              <a:t>Discrimination (Employment and Occupation) Convention, 1958 (No. 111) </a:t>
            </a:r>
            <a:endParaRPr lang="lt-LT" altLang="lt-LT" sz="2000" dirty="0">
              <a:latin typeface="+mn-lt"/>
            </a:endParaRPr>
          </a:p>
          <a:p>
            <a:pPr algn="r">
              <a:lnSpc>
                <a:spcPct val="40000"/>
              </a:lnSpc>
              <a:spcBef>
                <a:spcPct val="50000"/>
              </a:spcBef>
              <a:buClr>
                <a:schemeClr val="hlink"/>
              </a:buClr>
              <a:buSzPct val="75000"/>
              <a:buFont typeface="Wingdings" pitchFamily="2" charset="2"/>
              <a:buNone/>
            </a:pPr>
            <a:endParaRPr lang="lt-LT" altLang="lt-LT" sz="2000" i="1" dirty="0">
              <a:latin typeface="Calibri" pitchFamily="34" charset="0"/>
            </a:endParaRPr>
          </a:p>
          <a:p>
            <a:pPr algn="r">
              <a:lnSpc>
                <a:spcPct val="40000"/>
              </a:lnSpc>
              <a:spcBef>
                <a:spcPct val="50000"/>
              </a:spcBef>
              <a:buClr>
                <a:schemeClr val="hlink"/>
              </a:buClr>
              <a:buSzPct val="75000"/>
              <a:buFont typeface="Wingdings" pitchFamily="2" charset="2"/>
              <a:buNone/>
            </a:pPr>
            <a:r>
              <a:rPr lang="lt-LT" altLang="lt-LT" sz="2400" i="1" dirty="0">
                <a:latin typeface="Calibri" pitchFamily="34" charset="0"/>
              </a:rPr>
              <a:t>Teikia šiose srityse techninę pagalbą</a:t>
            </a:r>
            <a:r>
              <a:rPr lang="lt-LT" altLang="lt-LT" sz="2400" dirty="0">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4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554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554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554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554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908720"/>
          </a:xfrm>
        </p:spPr>
        <p:txBody>
          <a:bodyPr rtlCol="0">
            <a:normAutofit/>
          </a:bodyPr>
          <a:lstStyle/>
          <a:p>
            <a:pPr eaLnBrk="1" fontAlgn="auto" hangingPunct="1">
              <a:lnSpc>
                <a:spcPct val="80000"/>
              </a:lnSpc>
              <a:spcAft>
                <a:spcPts val="0"/>
              </a:spcAft>
              <a:defRPr/>
            </a:pPr>
            <a:r>
              <a:rPr lang="lt-LT" sz="3600" b="1"/>
              <a:t>ILO: K</a:t>
            </a:r>
            <a:r>
              <a:rPr lang="en-US" sz="3600" b="1"/>
              <a:t>onvencijos</a:t>
            </a:r>
            <a:endParaRPr lang="en-GB" sz="3600" b="1"/>
          </a:p>
        </p:txBody>
      </p:sp>
      <p:sp>
        <p:nvSpPr>
          <p:cNvPr id="66563"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66565" name="Text Box 5"/>
          <p:cNvSpPr txBox="1">
            <a:spLocks noChangeArrowheads="1"/>
          </p:cNvSpPr>
          <p:nvPr/>
        </p:nvSpPr>
        <p:spPr bwMode="auto">
          <a:xfrm>
            <a:off x="251520" y="1124744"/>
            <a:ext cx="8784976" cy="4524315"/>
          </a:xfrm>
          <a:prstGeom prst="rect">
            <a:avLst/>
          </a:prstGeom>
          <a:noFill/>
          <a:ln w="12700">
            <a:noFill/>
            <a:miter lim="800000"/>
            <a:headEnd/>
            <a:tailEnd/>
          </a:ln>
        </p:spPr>
        <p:txBody>
          <a:bodyPr wrap="square">
            <a:spAutoFit/>
          </a:bodyPr>
          <a:lstStyle/>
          <a:p>
            <a:pPr algn="just">
              <a:spcBef>
                <a:spcPct val="50000"/>
              </a:spcBef>
              <a:buClr>
                <a:schemeClr val="hlink"/>
              </a:buClr>
              <a:buSzPct val="75000"/>
              <a:buFont typeface="Wingdings" pitchFamily="2" charset="2"/>
              <a:buNone/>
            </a:pPr>
            <a:r>
              <a:rPr lang="lt-LT" altLang="lt-LT" sz="2800" dirty="0">
                <a:latin typeface="Calibri" pitchFamily="34" charset="0"/>
              </a:rPr>
              <a:t>	</a:t>
            </a:r>
          </a:p>
          <a:p>
            <a:pPr algn="just">
              <a:spcBef>
                <a:spcPct val="50000"/>
              </a:spcBef>
              <a:buClr>
                <a:schemeClr val="hlink"/>
              </a:buClr>
              <a:buSzPct val="75000"/>
              <a:buFont typeface="Wingdings" pitchFamily="2" charset="2"/>
              <a:buNone/>
            </a:pPr>
            <a:r>
              <a:rPr lang="lt-LT" altLang="lt-LT" sz="2800" dirty="0">
                <a:latin typeface="Calibri" pitchFamily="34" charset="0"/>
                <a:cs typeface="Times New Roman" pitchFamily="18" charset="0"/>
              </a:rPr>
              <a:t>Konvencijų parengta apie 200. Lietuva</a:t>
            </a:r>
            <a:r>
              <a:rPr lang="lt-LT" altLang="lt-LT" sz="2800" dirty="0">
                <a:latin typeface="Calibri" pitchFamily="34" charset="0"/>
              </a:rPr>
              <a:t> yra</a:t>
            </a:r>
            <a:r>
              <a:rPr lang="lt-LT" altLang="lt-LT" sz="2800" dirty="0">
                <a:latin typeface="Calibri" pitchFamily="34" charset="0"/>
                <a:cs typeface="Times New Roman" pitchFamily="18" charset="0"/>
              </a:rPr>
              <a:t> ratifikavusi 44 (iš jų 7 iki 1940 m.) Konvencija, jei šalis ją ratifikuoja, yra privalomas vykdyti dokumentas. Už tą vykdymą kasmet reikia teikti ataskaitas. </a:t>
            </a:r>
          </a:p>
          <a:p>
            <a:pPr algn="just">
              <a:spcBef>
                <a:spcPct val="50000"/>
              </a:spcBef>
              <a:buClr>
                <a:schemeClr val="hlink"/>
              </a:buClr>
              <a:buSzPct val="75000"/>
              <a:buFont typeface="Wingdings" pitchFamily="2" charset="2"/>
              <a:buNone/>
            </a:pPr>
            <a:endParaRPr lang="lt-LT" altLang="lt-LT" sz="2800" dirty="0">
              <a:latin typeface="Calibri" pitchFamily="34" charset="0"/>
              <a:cs typeface="Times New Roman" pitchFamily="18" charset="0"/>
            </a:endParaRPr>
          </a:p>
          <a:p>
            <a:pPr algn="just">
              <a:spcBef>
                <a:spcPct val="50000"/>
              </a:spcBef>
              <a:buClr>
                <a:schemeClr val="hlink"/>
              </a:buClr>
              <a:buSzPct val="75000"/>
              <a:buFont typeface="Wingdings" pitchFamily="2" charset="2"/>
              <a:buNone/>
            </a:pPr>
            <a:r>
              <a:rPr lang="lt-LT" altLang="lt-LT" sz="2000" dirty="0">
                <a:latin typeface="Calibri" pitchFamily="34" charset="0"/>
                <a:cs typeface="Times New Roman" pitchFamily="18" charset="0"/>
                <a:hlinkClick r:id="rId2"/>
              </a:rPr>
              <a:t>https://socmin.lrv.lt/lt/veiklos-sritys/tarptautinis-bendradarbiavimas-ir-es/tarptautines-organizacijos/tdo</a:t>
            </a:r>
            <a:endParaRPr lang="lt-LT" altLang="lt-LT" sz="2000" dirty="0">
              <a:latin typeface="Calibri" pitchFamily="34" charset="0"/>
              <a:cs typeface="Times New Roman" pitchFamily="18" charset="0"/>
            </a:endParaRPr>
          </a:p>
          <a:p>
            <a:pPr algn="just">
              <a:spcBef>
                <a:spcPct val="50000"/>
              </a:spcBef>
              <a:buClr>
                <a:schemeClr val="hlink"/>
              </a:buClr>
              <a:buSzPct val="75000"/>
              <a:buFont typeface="Wingdings" pitchFamily="2" charset="2"/>
              <a:buNone/>
            </a:pPr>
            <a:endParaRPr lang="lt-LT" altLang="lt-LT" sz="2800" dirty="0">
              <a:latin typeface="Calibri" pitchFamily="34" charset="0"/>
              <a:cs typeface="Times New Roman" pitchFamily="18" charset="0"/>
            </a:endParaRPr>
          </a:p>
        </p:txBody>
      </p:sp>
    </p:spTree>
    <p:extLst>
      <p:ext uri="{BB962C8B-B14F-4D97-AF65-F5344CB8AC3E}">
        <p14:creationId xmlns:p14="http://schemas.microsoft.com/office/powerpoint/2010/main" val="623538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65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827087"/>
          </a:xfrm>
        </p:spPr>
        <p:txBody>
          <a:bodyPr rtlCol="0">
            <a:normAutofit/>
          </a:bodyPr>
          <a:lstStyle/>
          <a:p>
            <a:pPr eaLnBrk="1" fontAlgn="auto" hangingPunct="1">
              <a:lnSpc>
                <a:spcPct val="80000"/>
              </a:lnSpc>
              <a:spcAft>
                <a:spcPts val="0"/>
              </a:spcAft>
              <a:defRPr/>
            </a:pPr>
            <a:r>
              <a:rPr lang="lt-LT" sz="3600" b="1"/>
              <a:t>ILO: Konvencijų grupės</a:t>
            </a:r>
            <a:endParaRPr lang="en-GB" sz="3600" b="1"/>
          </a:p>
        </p:txBody>
      </p:sp>
      <p:sp>
        <p:nvSpPr>
          <p:cNvPr id="67587"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67590" name="Text Box 6"/>
          <p:cNvSpPr txBox="1">
            <a:spLocks noChangeArrowheads="1"/>
          </p:cNvSpPr>
          <p:nvPr/>
        </p:nvSpPr>
        <p:spPr bwMode="auto">
          <a:xfrm>
            <a:off x="571500" y="1428750"/>
            <a:ext cx="8153400" cy="4121150"/>
          </a:xfrm>
          <a:prstGeom prst="rect">
            <a:avLst/>
          </a:prstGeom>
          <a:noFill/>
          <a:ln w="12700">
            <a:noFill/>
            <a:miter lim="800000"/>
            <a:headEnd/>
            <a:tailEnd/>
          </a:ln>
        </p:spPr>
        <p:txBody>
          <a:bodyPr>
            <a:spAutoFit/>
          </a:bodyPr>
          <a:lstStyle/>
          <a:p>
            <a:pPr>
              <a:lnSpc>
                <a:spcPct val="90000"/>
              </a:lnSpc>
              <a:spcBef>
                <a:spcPct val="50000"/>
              </a:spcBef>
              <a:buClr>
                <a:schemeClr val="hlink"/>
              </a:buClr>
              <a:buSzPct val="75000"/>
              <a:buFont typeface="Wingdings" pitchFamily="2" charset="2"/>
              <a:buChar char="Ø"/>
            </a:pPr>
            <a:r>
              <a:rPr lang="lt-LT" altLang="lt-LT" sz="3200">
                <a:latin typeface="Calibri" pitchFamily="34" charset="0"/>
              </a:rPr>
              <a:t> </a:t>
            </a:r>
            <a:r>
              <a:rPr lang="lt-LT" altLang="lt-LT" sz="2800">
                <a:latin typeface="Calibri" pitchFamily="34" charset="0"/>
              </a:rPr>
              <a:t>Asociacijų laisvės konvencijos</a:t>
            </a:r>
          </a:p>
          <a:p>
            <a:pPr>
              <a:lnSpc>
                <a:spcPct val="90000"/>
              </a:lnSpc>
              <a:spcBef>
                <a:spcPct val="50000"/>
              </a:spcBef>
              <a:buClr>
                <a:schemeClr val="hlink"/>
              </a:buClr>
              <a:buSzPct val="75000"/>
              <a:buFont typeface="Wingdings" pitchFamily="2" charset="2"/>
              <a:buChar char="Ø"/>
            </a:pPr>
            <a:r>
              <a:rPr lang="lt-LT" altLang="lt-LT" sz="2800">
                <a:latin typeface="Calibri" pitchFamily="34" charset="0"/>
              </a:rPr>
              <a:t> Priverčiamojo darbo uždraudimo konvencijos</a:t>
            </a:r>
          </a:p>
          <a:p>
            <a:pPr>
              <a:lnSpc>
                <a:spcPct val="90000"/>
              </a:lnSpc>
              <a:spcBef>
                <a:spcPct val="50000"/>
              </a:spcBef>
              <a:buClr>
                <a:schemeClr val="hlink"/>
              </a:buClr>
              <a:buSzPct val="75000"/>
              <a:buFont typeface="Wingdings" pitchFamily="2" charset="2"/>
              <a:buChar char="Ø"/>
            </a:pPr>
            <a:r>
              <a:rPr lang="lt-LT" altLang="lt-LT" sz="2800">
                <a:latin typeface="Calibri" pitchFamily="34" charset="0"/>
              </a:rPr>
              <a:t> Lygių galimybių konvencijos</a:t>
            </a:r>
          </a:p>
          <a:p>
            <a:pPr>
              <a:lnSpc>
                <a:spcPct val="90000"/>
              </a:lnSpc>
              <a:spcBef>
                <a:spcPct val="50000"/>
              </a:spcBef>
              <a:buClr>
                <a:schemeClr val="hlink"/>
              </a:buClr>
              <a:buSzPct val="75000"/>
              <a:buFont typeface="Wingdings" pitchFamily="2" charset="2"/>
              <a:buChar char="Ø"/>
            </a:pPr>
            <a:r>
              <a:rPr lang="lt-LT" altLang="lt-LT" sz="2800">
                <a:latin typeface="Calibri" pitchFamily="34" charset="0"/>
              </a:rPr>
              <a:t> Užimtumo ir žmogiškųjų išteklių konvencijos</a:t>
            </a:r>
          </a:p>
          <a:p>
            <a:pPr>
              <a:lnSpc>
                <a:spcPct val="90000"/>
              </a:lnSpc>
              <a:spcBef>
                <a:spcPct val="50000"/>
              </a:spcBef>
              <a:buClr>
                <a:schemeClr val="hlink"/>
              </a:buClr>
              <a:buSzPct val="75000"/>
              <a:buFont typeface="Wingdings" pitchFamily="2" charset="2"/>
              <a:buChar char="Ø"/>
            </a:pPr>
            <a:r>
              <a:rPr lang="lt-LT" altLang="lt-LT" sz="2800">
                <a:latin typeface="Calibri" pitchFamily="34" charset="0"/>
              </a:rPr>
              <a:t> Socialinės politikos konvencijos</a:t>
            </a:r>
          </a:p>
          <a:p>
            <a:pPr>
              <a:lnSpc>
                <a:spcPct val="90000"/>
              </a:lnSpc>
              <a:spcBef>
                <a:spcPct val="50000"/>
              </a:spcBef>
              <a:buClr>
                <a:schemeClr val="hlink"/>
              </a:buClr>
              <a:buSzPct val="75000"/>
              <a:buFont typeface="Wingdings" pitchFamily="2" charset="2"/>
              <a:buChar char="Ø"/>
            </a:pPr>
            <a:r>
              <a:rPr lang="lt-LT" altLang="lt-LT" sz="2800">
                <a:latin typeface="Calibri" pitchFamily="34" charset="0"/>
              </a:rPr>
              <a:t> Santykių pramonėje konvencijos</a:t>
            </a:r>
          </a:p>
          <a:p>
            <a:pPr>
              <a:lnSpc>
                <a:spcPct val="80000"/>
              </a:lnSpc>
              <a:spcBef>
                <a:spcPct val="50000"/>
              </a:spcBef>
              <a:buClr>
                <a:schemeClr val="hlink"/>
              </a:buClr>
              <a:buSzPct val="75000"/>
              <a:buFont typeface="Wingdings" pitchFamily="2" charset="2"/>
              <a:buChar char="Ø"/>
            </a:pPr>
            <a:r>
              <a:rPr lang="lt-LT" altLang="lt-LT" sz="2800">
                <a:latin typeface="Calibri" pitchFamily="34" charset="0"/>
              </a:rPr>
              <a:t> Darbo užmokesčio konvencijos</a:t>
            </a:r>
            <a:endParaRPr lang="en-GB" altLang="lt-LT"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90">
                                            <p:txEl>
                                              <p:pRg st="0" end="0"/>
                                            </p:txEl>
                                          </p:spTgt>
                                        </p:tgtEl>
                                        <p:attrNameLst>
                                          <p:attrName>style.visibility</p:attrName>
                                        </p:attrNameLst>
                                      </p:cBhvr>
                                      <p:to>
                                        <p:strVal val="visible"/>
                                      </p:to>
                                    </p:set>
                                    <p:animEffect transition="in" filter="dissolve">
                                      <p:cBhvr>
                                        <p:cTn id="7" dur="500"/>
                                        <p:tgtEl>
                                          <p:spTgt spid="675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90">
                                            <p:txEl>
                                              <p:pRg st="1" end="1"/>
                                            </p:txEl>
                                          </p:spTgt>
                                        </p:tgtEl>
                                        <p:attrNameLst>
                                          <p:attrName>style.visibility</p:attrName>
                                        </p:attrNameLst>
                                      </p:cBhvr>
                                      <p:to>
                                        <p:strVal val="visible"/>
                                      </p:to>
                                    </p:set>
                                    <p:animEffect transition="in" filter="dissolve">
                                      <p:cBhvr>
                                        <p:cTn id="12" dur="500"/>
                                        <p:tgtEl>
                                          <p:spTgt spid="675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xEl>
                                              <p:pRg st="2" end="2"/>
                                            </p:txEl>
                                          </p:spTgt>
                                        </p:tgtEl>
                                        <p:attrNameLst>
                                          <p:attrName>style.visibility</p:attrName>
                                        </p:attrNameLst>
                                      </p:cBhvr>
                                      <p:to>
                                        <p:strVal val="visible"/>
                                      </p:to>
                                    </p:set>
                                    <p:animEffect transition="in" filter="dissolve">
                                      <p:cBhvr>
                                        <p:cTn id="17" dur="500"/>
                                        <p:tgtEl>
                                          <p:spTgt spid="675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0">
                                            <p:txEl>
                                              <p:pRg st="3" end="3"/>
                                            </p:txEl>
                                          </p:spTgt>
                                        </p:tgtEl>
                                        <p:attrNameLst>
                                          <p:attrName>style.visibility</p:attrName>
                                        </p:attrNameLst>
                                      </p:cBhvr>
                                      <p:to>
                                        <p:strVal val="visible"/>
                                      </p:to>
                                    </p:set>
                                    <p:animEffect transition="in" filter="dissolve">
                                      <p:cBhvr>
                                        <p:cTn id="22" dur="500"/>
                                        <p:tgtEl>
                                          <p:spTgt spid="6759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590">
                                            <p:txEl>
                                              <p:pRg st="4" end="4"/>
                                            </p:txEl>
                                          </p:spTgt>
                                        </p:tgtEl>
                                        <p:attrNameLst>
                                          <p:attrName>style.visibility</p:attrName>
                                        </p:attrNameLst>
                                      </p:cBhvr>
                                      <p:to>
                                        <p:strVal val="visible"/>
                                      </p:to>
                                    </p:set>
                                    <p:animEffect transition="in" filter="dissolve">
                                      <p:cBhvr>
                                        <p:cTn id="27" dur="500"/>
                                        <p:tgtEl>
                                          <p:spTgt spid="6759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7590">
                                            <p:txEl>
                                              <p:pRg st="5" end="5"/>
                                            </p:txEl>
                                          </p:spTgt>
                                        </p:tgtEl>
                                        <p:attrNameLst>
                                          <p:attrName>style.visibility</p:attrName>
                                        </p:attrNameLst>
                                      </p:cBhvr>
                                      <p:to>
                                        <p:strVal val="visible"/>
                                      </p:to>
                                    </p:set>
                                    <p:animEffect transition="in" filter="dissolve">
                                      <p:cBhvr>
                                        <p:cTn id="32" dur="500"/>
                                        <p:tgtEl>
                                          <p:spTgt spid="6759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7590">
                                            <p:txEl>
                                              <p:pRg st="6" end="6"/>
                                            </p:txEl>
                                          </p:spTgt>
                                        </p:tgtEl>
                                        <p:attrNameLst>
                                          <p:attrName>style.visibility</p:attrName>
                                        </p:attrNameLst>
                                      </p:cBhvr>
                                      <p:to>
                                        <p:strVal val="visible"/>
                                      </p:to>
                                    </p:set>
                                    <p:animEffect transition="in" filter="dissolve">
                                      <p:cBhvr>
                                        <p:cTn id="37" dur="500"/>
                                        <p:tgtEl>
                                          <p:spTgt spid="675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827087"/>
          </a:xfrm>
        </p:spPr>
        <p:txBody>
          <a:bodyPr rtlCol="0">
            <a:normAutofit/>
          </a:bodyPr>
          <a:lstStyle/>
          <a:p>
            <a:pPr eaLnBrk="1" fontAlgn="auto" hangingPunct="1">
              <a:lnSpc>
                <a:spcPct val="80000"/>
              </a:lnSpc>
              <a:spcAft>
                <a:spcPts val="0"/>
              </a:spcAft>
              <a:defRPr/>
            </a:pPr>
            <a:r>
              <a:rPr lang="lt-LT" sz="3600" b="1"/>
              <a:t>ILO: Konvencijų grupės</a:t>
            </a:r>
            <a:endParaRPr lang="en-GB" sz="3600" b="1"/>
          </a:p>
        </p:txBody>
      </p:sp>
      <p:sp>
        <p:nvSpPr>
          <p:cNvPr id="83971"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83973" name="Text Box 5"/>
          <p:cNvSpPr txBox="1">
            <a:spLocks noChangeArrowheads="1"/>
          </p:cNvSpPr>
          <p:nvPr/>
        </p:nvSpPr>
        <p:spPr bwMode="auto">
          <a:xfrm>
            <a:off x="533400" y="1676400"/>
            <a:ext cx="8153400" cy="3984625"/>
          </a:xfrm>
          <a:prstGeom prst="rect">
            <a:avLst/>
          </a:prstGeom>
          <a:noFill/>
          <a:ln w="12700">
            <a:noFill/>
            <a:miter lim="800000"/>
            <a:headEnd/>
            <a:tailEnd/>
          </a:ln>
        </p:spPr>
        <p:txBody>
          <a:bodyPr>
            <a:spAutoFit/>
          </a:bodyPr>
          <a:lstStyle/>
          <a:p>
            <a:pPr>
              <a:lnSpc>
                <a:spcPct val="80000"/>
              </a:lnSpc>
              <a:spcBef>
                <a:spcPts val="1200"/>
              </a:spcBef>
              <a:buClr>
                <a:schemeClr val="hlink"/>
              </a:buClr>
              <a:buSzPct val="75000"/>
              <a:buFont typeface="Wingdings" pitchFamily="2" charset="2"/>
              <a:buChar char="Ø"/>
            </a:pPr>
            <a:r>
              <a:rPr lang="lt-LT" altLang="lt-LT" sz="3200">
                <a:latin typeface="Calibri" pitchFamily="34" charset="0"/>
              </a:rPr>
              <a:t> </a:t>
            </a:r>
            <a:r>
              <a:rPr lang="lt-LT" altLang="lt-LT" sz="2800">
                <a:latin typeface="Calibri" pitchFamily="34" charset="0"/>
              </a:rPr>
              <a:t>Savaitinio poilsio ir apmokamų atostogų</a:t>
            </a:r>
          </a:p>
          <a:p>
            <a:pPr>
              <a:lnSpc>
                <a:spcPct val="80000"/>
              </a:lnSpc>
              <a:spcBef>
                <a:spcPts val="1200"/>
              </a:spcBef>
              <a:buClr>
                <a:schemeClr val="hlink"/>
              </a:buClr>
              <a:buSzPct val="75000"/>
              <a:buFont typeface="Wingdings" pitchFamily="2" charset="2"/>
              <a:buChar char="Ø"/>
            </a:pPr>
            <a:r>
              <a:rPr lang="lt-LT" altLang="lt-LT" sz="2800">
                <a:latin typeface="Calibri" pitchFamily="34" charset="0"/>
              </a:rPr>
              <a:t> Saugos ir sveikatos darbe konvencijos</a:t>
            </a:r>
          </a:p>
          <a:p>
            <a:pPr>
              <a:lnSpc>
                <a:spcPct val="80000"/>
              </a:lnSpc>
              <a:spcBef>
                <a:spcPts val="1200"/>
              </a:spcBef>
              <a:buClr>
                <a:schemeClr val="hlink"/>
              </a:buClr>
              <a:buSzPct val="75000"/>
              <a:buFont typeface="Wingdings" pitchFamily="2" charset="2"/>
              <a:buChar char="Ø"/>
            </a:pPr>
            <a:r>
              <a:rPr lang="lt-LT" altLang="lt-LT" sz="2800">
                <a:latin typeface="Calibri" pitchFamily="34" charset="0"/>
              </a:rPr>
              <a:t> Socialinės apsaugos konvencijos</a:t>
            </a:r>
          </a:p>
          <a:p>
            <a:pPr>
              <a:lnSpc>
                <a:spcPct val="80000"/>
              </a:lnSpc>
              <a:spcBef>
                <a:spcPts val="1200"/>
              </a:spcBef>
              <a:buClr>
                <a:schemeClr val="hlink"/>
              </a:buClr>
              <a:buSzPct val="75000"/>
              <a:buFont typeface="Wingdings" pitchFamily="2" charset="2"/>
              <a:buChar char="Ø"/>
            </a:pPr>
            <a:r>
              <a:rPr lang="lt-LT" altLang="lt-LT" sz="2800">
                <a:latin typeface="Calibri" pitchFamily="34" charset="0"/>
              </a:rPr>
              <a:t> Moterų darbo sąlygų konvencijos</a:t>
            </a:r>
          </a:p>
          <a:p>
            <a:pPr>
              <a:lnSpc>
                <a:spcPct val="80000"/>
              </a:lnSpc>
              <a:spcBef>
                <a:spcPts val="1200"/>
              </a:spcBef>
              <a:buClr>
                <a:schemeClr val="hlink"/>
              </a:buClr>
              <a:buSzPct val="75000"/>
              <a:buFont typeface="Wingdings" pitchFamily="2" charset="2"/>
              <a:buChar char="Ø"/>
            </a:pPr>
            <a:r>
              <a:rPr lang="lt-LT" altLang="lt-LT" sz="2800">
                <a:latin typeface="Calibri" pitchFamily="34" charset="0"/>
              </a:rPr>
              <a:t> Vaikų ir jaunimo darbo sąlygų konvencijos</a:t>
            </a:r>
          </a:p>
          <a:p>
            <a:pPr>
              <a:lnSpc>
                <a:spcPct val="80000"/>
              </a:lnSpc>
              <a:spcBef>
                <a:spcPts val="1200"/>
              </a:spcBef>
              <a:buClr>
                <a:schemeClr val="hlink"/>
              </a:buClr>
              <a:buSzPct val="75000"/>
              <a:buFont typeface="Wingdings" pitchFamily="2" charset="2"/>
              <a:buChar char="Ø"/>
            </a:pPr>
            <a:r>
              <a:rPr lang="lt-LT" altLang="lt-LT" sz="2800">
                <a:latin typeface="Calibri" pitchFamily="34" charset="0"/>
              </a:rPr>
              <a:t> Migruojančių darbuotojų konvencijos</a:t>
            </a:r>
          </a:p>
          <a:p>
            <a:pPr>
              <a:lnSpc>
                <a:spcPct val="80000"/>
              </a:lnSpc>
              <a:spcBef>
                <a:spcPts val="1200"/>
              </a:spcBef>
              <a:buClr>
                <a:schemeClr val="hlink"/>
              </a:buClr>
              <a:buSzPct val="75000"/>
              <a:buFont typeface="Wingdings" pitchFamily="2" charset="2"/>
              <a:buChar char="Ø"/>
            </a:pPr>
            <a:r>
              <a:rPr lang="lt-LT" altLang="lt-LT" sz="2800">
                <a:latin typeface="Calibri" pitchFamily="34" charset="0"/>
              </a:rPr>
              <a:t> Vietinių plantacijų darbuotojų konvencijos</a:t>
            </a:r>
          </a:p>
          <a:p>
            <a:pPr>
              <a:lnSpc>
                <a:spcPct val="80000"/>
              </a:lnSpc>
              <a:spcBef>
                <a:spcPts val="1200"/>
              </a:spcBef>
              <a:buClr>
                <a:schemeClr val="hlink"/>
              </a:buClr>
              <a:buSzPct val="75000"/>
              <a:buFont typeface="Wingdings" pitchFamily="2" charset="2"/>
              <a:buChar char="Ø"/>
            </a:pPr>
            <a:r>
              <a:rPr lang="lt-LT" altLang="lt-LT" sz="2800">
                <a:latin typeface="Calibri" pitchFamily="34" charset="0"/>
              </a:rPr>
              <a:t> Darbo valandų konvencijos</a:t>
            </a:r>
            <a:endParaRPr lang="en-GB" altLang="lt-LT"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Effect transition="in" filter="dissolve">
                                      <p:cBhvr>
                                        <p:cTn id="7" dur="500"/>
                                        <p:tgtEl>
                                          <p:spTgt spid="839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973">
                                            <p:txEl>
                                              <p:pRg st="1" end="1"/>
                                            </p:txEl>
                                          </p:spTgt>
                                        </p:tgtEl>
                                        <p:attrNameLst>
                                          <p:attrName>style.visibility</p:attrName>
                                        </p:attrNameLst>
                                      </p:cBhvr>
                                      <p:to>
                                        <p:strVal val="visible"/>
                                      </p:to>
                                    </p:set>
                                    <p:animEffect transition="in" filter="dissolve">
                                      <p:cBhvr>
                                        <p:cTn id="12" dur="500"/>
                                        <p:tgtEl>
                                          <p:spTgt spid="839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973">
                                            <p:txEl>
                                              <p:pRg st="2" end="2"/>
                                            </p:txEl>
                                          </p:spTgt>
                                        </p:tgtEl>
                                        <p:attrNameLst>
                                          <p:attrName>style.visibility</p:attrName>
                                        </p:attrNameLst>
                                      </p:cBhvr>
                                      <p:to>
                                        <p:strVal val="visible"/>
                                      </p:to>
                                    </p:set>
                                    <p:animEffect transition="in" filter="dissolve">
                                      <p:cBhvr>
                                        <p:cTn id="17" dur="500"/>
                                        <p:tgtEl>
                                          <p:spTgt spid="839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973">
                                            <p:txEl>
                                              <p:pRg st="3" end="3"/>
                                            </p:txEl>
                                          </p:spTgt>
                                        </p:tgtEl>
                                        <p:attrNameLst>
                                          <p:attrName>style.visibility</p:attrName>
                                        </p:attrNameLst>
                                      </p:cBhvr>
                                      <p:to>
                                        <p:strVal val="visible"/>
                                      </p:to>
                                    </p:set>
                                    <p:animEffect transition="in" filter="dissolve">
                                      <p:cBhvr>
                                        <p:cTn id="22" dur="500"/>
                                        <p:tgtEl>
                                          <p:spTgt spid="8397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973">
                                            <p:txEl>
                                              <p:pRg st="4" end="4"/>
                                            </p:txEl>
                                          </p:spTgt>
                                        </p:tgtEl>
                                        <p:attrNameLst>
                                          <p:attrName>style.visibility</p:attrName>
                                        </p:attrNameLst>
                                      </p:cBhvr>
                                      <p:to>
                                        <p:strVal val="visible"/>
                                      </p:to>
                                    </p:set>
                                    <p:animEffect transition="in" filter="dissolve">
                                      <p:cBhvr>
                                        <p:cTn id="27" dur="500"/>
                                        <p:tgtEl>
                                          <p:spTgt spid="8397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3973">
                                            <p:txEl>
                                              <p:pRg st="5" end="5"/>
                                            </p:txEl>
                                          </p:spTgt>
                                        </p:tgtEl>
                                        <p:attrNameLst>
                                          <p:attrName>style.visibility</p:attrName>
                                        </p:attrNameLst>
                                      </p:cBhvr>
                                      <p:to>
                                        <p:strVal val="visible"/>
                                      </p:to>
                                    </p:set>
                                    <p:animEffect transition="in" filter="dissolve">
                                      <p:cBhvr>
                                        <p:cTn id="32" dur="500"/>
                                        <p:tgtEl>
                                          <p:spTgt spid="8397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3973">
                                            <p:txEl>
                                              <p:pRg st="6" end="6"/>
                                            </p:txEl>
                                          </p:spTgt>
                                        </p:tgtEl>
                                        <p:attrNameLst>
                                          <p:attrName>style.visibility</p:attrName>
                                        </p:attrNameLst>
                                      </p:cBhvr>
                                      <p:to>
                                        <p:strVal val="visible"/>
                                      </p:to>
                                    </p:set>
                                    <p:animEffect transition="in" filter="dissolve">
                                      <p:cBhvr>
                                        <p:cTn id="37" dur="500"/>
                                        <p:tgtEl>
                                          <p:spTgt spid="8397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3973">
                                            <p:txEl>
                                              <p:pRg st="7" end="7"/>
                                            </p:txEl>
                                          </p:spTgt>
                                        </p:tgtEl>
                                        <p:attrNameLst>
                                          <p:attrName>style.visibility</p:attrName>
                                        </p:attrNameLst>
                                      </p:cBhvr>
                                      <p:to>
                                        <p:strVal val="visible"/>
                                      </p:to>
                                    </p:set>
                                    <p:animEffect transition="in" filter="dissolve">
                                      <p:cBhvr>
                                        <p:cTn id="42" dur="500"/>
                                        <p:tgtEl>
                                          <p:spTgt spid="8397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762000"/>
          </a:xfrm>
        </p:spPr>
        <p:txBody>
          <a:bodyPr rtlCol="0">
            <a:normAutofit/>
          </a:bodyPr>
          <a:lstStyle/>
          <a:p>
            <a:pPr eaLnBrk="1" fontAlgn="auto" hangingPunct="1">
              <a:lnSpc>
                <a:spcPct val="80000"/>
              </a:lnSpc>
              <a:spcAft>
                <a:spcPts val="0"/>
              </a:spcAft>
              <a:defRPr/>
            </a:pPr>
            <a:r>
              <a:rPr lang="lt-LT" sz="3600" b="1"/>
              <a:t>ILO: 102 Konvencija</a:t>
            </a:r>
            <a:endParaRPr lang="en-GB" sz="3600" b="1"/>
          </a:p>
        </p:txBody>
      </p:sp>
      <p:sp>
        <p:nvSpPr>
          <p:cNvPr id="68611"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68613" name="Text Box 5"/>
          <p:cNvSpPr txBox="1">
            <a:spLocks noChangeArrowheads="1"/>
          </p:cNvSpPr>
          <p:nvPr/>
        </p:nvSpPr>
        <p:spPr bwMode="auto">
          <a:xfrm>
            <a:off x="177800" y="1009974"/>
            <a:ext cx="8610600" cy="5279266"/>
          </a:xfrm>
          <a:prstGeom prst="rect">
            <a:avLst/>
          </a:prstGeom>
          <a:noFill/>
          <a:ln w="12700">
            <a:noFill/>
            <a:miter lim="800000"/>
            <a:headEnd/>
            <a:tailEnd/>
          </a:ln>
        </p:spPr>
        <p:txBody>
          <a:bodyPr>
            <a:spAutoFit/>
          </a:bodyPr>
          <a:lstStyle/>
          <a:p>
            <a:pPr algn="ctr">
              <a:lnSpc>
                <a:spcPct val="90000"/>
              </a:lnSpc>
              <a:spcBef>
                <a:spcPct val="50000"/>
              </a:spcBef>
            </a:pPr>
            <a:r>
              <a:rPr lang="lt-LT" altLang="lt-LT" sz="3200" dirty="0">
                <a:latin typeface="Calibri" pitchFamily="34" charset="0"/>
              </a:rPr>
              <a:t>	</a:t>
            </a:r>
            <a:r>
              <a:rPr lang="en-US" sz="2400" b="1" dirty="0">
                <a:latin typeface="Calibri" pitchFamily="34" charset="0"/>
              </a:rPr>
              <a:t>C102 - Social Security (Minimum Standards) Convention, 1952 (No. 102)</a:t>
            </a:r>
            <a:endParaRPr lang="lt-LT" sz="2400" b="1" dirty="0">
              <a:latin typeface="Calibri" pitchFamily="34" charset="0"/>
            </a:endParaRPr>
          </a:p>
          <a:p>
            <a:pPr algn="just">
              <a:lnSpc>
                <a:spcPct val="90000"/>
              </a:lnSpc>
              <a:spcBef>
                <a:spcPct val="50000"/>
              </a:spcBef>
            </a:pPr>
            <a:r>
              <a:rPr lang="lt-LT" altLang="lt-LT" sz="2800" dirty="0">
                <a:latin typeface="Calibri" pitchFamily="34" charset="0"/>
              </a:rPr>
              <a:t>Konvencija skirta nustatyti minimaliems išmokų </a:t>
            </a:r>
            <a:r>
              <a:rPr lang="lt-LT" altLang="lt-LT" sz="2800" dirty="0" err="1">
                <a:latin typeface="Calibri" pitchFamily="34" charset="0"/>
              </a:rPr>
              <a:t>standar</a:t>
            </a:r>
            <a:r>
              <a:rPr lang="lt-LT" altLang="lt-LT" sz="2800" dirty="0">
                <a:latin typeface="Calibri" pitchFamily="34" charset="0"/>
              </a:rPr>
              <a:t>-tams įvairiose socialinės apsaugos šakose:</a:t>
            </a:r>
            <a:endParaRPr lang="en-US" altLang="lt-LT" sz="2800" dirty="0">
              <a:latin typeface="Calibri" pitchFamily="34" charset="0"/>
            </a:endParaRPr>
          </a:p>
          <a:p>
            <a:pPr algn="just">
              <a:lnSpc>
                <a:spcPct val="50000"/>
              </a:lnSpc>
              <a:spcBef>
                <a:spcPts val="1200"/>
              </a:spcBef>
              <a:buClr>
                <a:schemeClr val="hlink"/>
              </a:buClr>
              <a:buSzPct val="75000"/>
              <a:buFont typeface="Wingdings" pitchFamily="2" charset="2"/>
              <a:buChar char="Ø"/>
            </a:pPr>
            <a:r>
              <a:rPr lang="lt-LT" altLang="lt-LT" sz="2800" dirty="0">
                <a:latin typeface="Calibri" pitchFamily="34" charset="0"/>
              </a:rPr>
              <a:t> sveikatos apsaugos,</a:t>
            </a:r>
          </a:p>
          <a:p>
            <a:pPr algn="just">
              <a:lnSpc>
                <a:spcPct val="50000"/>
              </a:lnSpc>
              <a:spcBef>
                <a:spcPts val="1200"/>
              </a:spcBef>
              <a:buClr>
                <a:schemeClr val="hlink"/>
              </a:buClr>
              <a:buSzPct val="75000"/>
              <a:buFont typeface="Wingdings" pitchFamily="2" charset="2"/>
              <a:buChar char="Ø"/>
            </a:pPr>
            <a:r>
              <a:rPr lang="lt-LT" altLang="lt-LT" sz="2800" dirty="0">
                <a:latin typeface="Calibri" pitchFamily="34" charset="0"/>
              </a:rPr>
              <a:t> ligos išmokos,</a:t>
            </a:r>
          </a:p>
          <a:p>
            <a:pPr algn="just">
              <a:lnSpc>
                <a:spcPct val="50000"/>
              </a:lnSpc>
              <a:spcBef>
                <a:spcPts val="1200"/>
              </a:spcBef>
              <a:buClr>
                <a:schemeClr val="hlink"/>
              </a:buClr>
              <a:buSzPct val="75000"/>
              <a:buFont typeface="Wingdings" pitchFamily="2" charset="2"/>
              <a:buChar char="Ø"/>
            </a:pPr>
            <a:r>
              <a:rPr lang="lt-LT" altLang="lt-LT" sz="2800" dirty="0">
                <a:latin typeface="Calibri" pitchFamily="34" charset="0"/>
              </a:rPr>
              <a:t> nedarbo išmokos,</a:t>
            </a:r>
          </a:p>
          <a:p>
            <a:pPr algn="just">
              <a:lnSpc>
                <a:spcPct val="50000"/>
              </a:lnSpc>
              <a:spcBef>
                <a:spcPts val="1200"/>
              </a:spcBef>
              <a:buClr>
                <a:schemeClr val="hlink"/>
              </a:buClr>
              <a:buSzPct val="75000"/>
              <a:buFont typeface="Wingdings" pitchFamily="2" charset="2"/>
              <a:buChar char="Ø"/>
            </a:pPr>
            <a:r>
              <a:rPr lang="lt-LT" altLang="lt-LT" sz="2800" dirty="0">
                <a:latin typeface="Calibri" pitchFamily="34" charset="0"/>
              </a:rPr>
              <a:t> senatvės išmokos,</a:t>
            </a:r>
          </a:p>
          <a:p>
            <a:pPr algn="just">
              <a:lnSpc>
                <a:spcPct val="50000"/>
              </a:lnSpc>
              <a:spcBef>
                <a:spcPts val="1200"/>
              </a:spcBef>
              <a:buClr>
                <a:schemeClr val="hlink"/>
              </a:buClr>
              <a:buSzPct val="75000"/>
              <a:buFont typeface="Wingdings" pitchFamily="2" charset="2"/>
              <a:buChar char="Ø"/>
            </a:pPr>
            <a:r>
              <a:rPr lang="lt-LT" altLang="lt-LT" sz="2800" dirty="0">
                <a:latin typeface="Calibri" pitchFamily="34" charset="0"/>
              </a:rPr>
              <a:t> nelaimingo atsitikimo darbe išmokos,</a:t>
            </a:r>
          </a:p>
          <a:p>
            <a:pPr algn="just">
              <a:lnSpc>
                <a:spcPct val="50000"/>
              </a:lnSpc>
              <a:spcBef>
                <a:spcPts val="1200"/>
              </a:spcBef>
              <a:buClr>
                <a:schemeClr val="hlink"/>
              </a:buClr>
              <a:buSzPct val="75000"/>
              <a:buFont typeface="Wingdings" pitchFamily="2" charset="2"/>
              <a:buChar char="Ø"/>
            </a:pPr>
            <a:r>
              <a:rPr lang="lt-LT" altLang="lt-LT" sz="2800" dirty="0">
                <a:latin typeface="Calibri" pitchFamily="34" charset="0"/>
              </a:rPr>
              <a:t> šeimos išmokos,</a:t>
            </a:r>
          </a:p>
          <a:p>
            <a:pPr algn="just">
              <a:lnSpc>
                <a:spcPct val="50000"/>
              </a:lnSpc>
              <a:spcBef>
                <a:spcPts val="1200"/>
              </a:spcBef>
              <a:buClr>
                <a:schemeClr val="hlink"/>
              </a:buClr>
              <a:buSzPct val="75000"/>
              <a:buFont typeface="Wingdings" pitchFamily="2" charset="2"/>
              <a:buChar char="Ø"/>
            </a:pPr>
            <a:r>
              <a:rPr lang="lt-LT" altLang="lt-LT" sz="2800" dirty="0">
                <a:latin typeface="Calibri" pitchFamily="34" charset="0"/>
              </a:rPr>
              <a:t> motinystės išmokos,</a:t>
            </a:r>
          </a:p>
          <a:p>
            <a:pPr algn="just">
              <a:lnSpc>
                <a:spcPct val="50000"/>
              </a:lnSpc>
              <a:spcBef>
                <a:spcPts val="1200"/>
              </a:spcBef>
              <a:buClr>
                <a:schemeClr val="hlink"/>
              </a:buClr>
              <a:buSzPct val="75000"/>
              <a:buFont typeface="Wingdings" pitchFamily="2" charset="2"/>
              <a:buChar char="Ø"/>
            </a:pPr>
            <a:r>
              <a:rPr lang="lt-LT" altLang="lt-LT" sz="2800" dirty="0">
                <a:latin typeface="Calibri" pitchFamily="34" charset="0"/>
              </a:rPr>
              <a:t> negalios išmokos,</a:t>
            </a:r>
          </a:p>
          <a:p>
            <a:pPr algn="just">
              <a:lnSpc>
                <a:spcPct val="50000"/>
              </a:lnSpc>
              <a:spcBef>
                <a:spcPts val="1200"/>
              </a:spcBef>
              <a:buClr>
                <a:schemeClr val="hlink"/>
              </a:buClr>
              <a:buSzPct val="75000"/>
              <a:buFont typeface="Wingdings" pitchFamily="2" charset="2"/>
              <a:buChar char="Ø"/>
            </a:pPr>
            <a:r>
              <a:rPr lang="lt-LT" altLang="lt-LT" sz="2800" dirty="0">
                <a:latin typeface="Calibri" pitchFamily="34" charset="0"/>
              </a:rPr>
              <a:t> maitintojo  netekimo išmokos.</a:t>
            </a:r>
            <a:endParaRPr lang="en-GB" altLang="lt-LT" sz="2800" dirty="0">
              <a:latin typeface="Calibri" pitchFamily="34" charset="0"/>
            </a:endParaRPr>
          </a:p>
        </p:txBody>
      </p:sp>
      <p:sp>
        <p:nvSpPr>
          <p:cNvPr id="68614" name="Text Box 6"/>
          <p:cNvSpPr txBox="1">
            <a:spLocks noChangeArrowheads="1"/>
          </p:cNvSpPr>
          <p:nvPr/>
        </p:nvSpPr>
        <p:spPr bwMode="auto">
          <a:xfrm>
            <a:off x="6324600" y="3200400"/>
            <a:ext cx="2438400" cy="2227263"/>
          </a:xfrm>
          <a:prstGeom prst="rect">
            <a:avLst/>
          </a:prstGeom>
          <a:noFill/>
          <a:ln w="12700">
            <a:noFill/>
            <a:miter lim="800000"/>
            <a:headEnd/>
            <a:tailEnd/>
          </a:ln>
        </p:spPr>
        <p:txBody>
          <a:bodyPr>
            <a:spAutoFit/>
          </a:bodyPr>
          <a:lstStyle/>
          <a:p>
            <a:pPr>
              <a:spcBef>
                <a:spcPct val="50000"/>
              </a:spcBef>
            </a:pPr>
            <a:r>
              <a:rPr lang="lt-LT" altLang="lt-LT" sz="2800">
                <a:latin typeface="Calibri" pitchFamily="34" charset="0"/>
              </a:rPr>
              <a:t>Ratifikavimui užtenka priimti įsipareigojimus trijose iš šių  devynių sričių </a:t>
            </a:r>
            <a:endParaRPr lang="en-GB" altLang="lt-LT"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861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861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861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861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861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861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861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86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build="p" autoUpdateAnimBg="0"/>
      <p:bldP spid="6861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836712"/>
          </a:xfrm>
        </p:spPr>
        <p:txBody>
          <a:bodyPr rtlCol="0">
            <a:normAutofit/>
          </a:bodyPr>
          <a:lstStyle/>
          <a:p>
            <a:pPr eaLnBrk="1" fontAlgn="auto" hangingPunct="1">
              <a:lnSpc>
                <a:spcPct val="80000"/>
              </a:lnSpc>
              <a:spcAft>
                <a:spcPts val="0"/>
              </a:spcAft>
              <a:defRPr/>
            </a:pPr>
            <a:r>
              <a:rPr lang="lt-LT" sz="3600" b="1"/>
              <a:t>102 Konvencija: senatvės išmoka</a:t>
            </a:r>
            <a:endParaRPr lang="en-GB" sz="3600" b="1"/>
          </a:p>
        </p:txBody>
      </p:sp>
      <p:sp>
        <p:nvSpPr>
          <p:cNvPr id="60419"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23556" name="Text Box 10"/>
          <p:cNvSpPr txBox="1">
            <a:spLocks noChangeArrowheads="1"/>
          </p:cNvSpPr>
          <p:nvPr/>
        </p:nvSpPr>
        <p:spPr bwMode="auto">
          <a:xfrm>
            <a:off x="381000" y="1371600"/>
            <a:ext cx="8382000" cy="4206875"/>
          </a:xfrm>
          <a:prstGeom prst="rect">
            <a:avLst/>
          </a:prstGeom>
          <a:noFill/>
          <a:ln w="12700">
            <a:noFill/>
            <a:miter lim="800000"/>
            <a:headEnd/>
            <a:tailEnd/>
          </a:ln>
        </p:spPr>
        <p:txBody>
          <a:bodyPr>
            <a:spAutoFit/>
          </a:bodyPr>
          <a:lstStyle/>
          <a:p>
            <a:pPr>
              <a:spcBef>
                <a:spcPct val="50000"/>
              </a:spcBef>
              <a:buClr>
                <a:schemeClr val="hlink"/>
              </a:buClr>
              <a:buSzPct val="75000"/>
              <a:buFont typeface="Wingdings" pitchFamily="2" charset="2"/>
              <a:buChar char="Ø"/>
            </a:pPr>
            <a:r>
              <a:rPr lang="lt-LT" altLang="lt-LT" sz="3200">
                <a:latin typeface="Calibri" pitchFamily="34" charset="0"/>
              </a:rPr>
              <a:t> </a:t>
            </a:r>
            <a:r>
              <a:rPr lang="lt-LT" altLang="lt-LT" sz="2800">
                <a:latin typeface="Calibri" pitchFamily="34" charset="0"/>
              </a:rPr>
              <a:t>Teisė įgyti išmoką turi būti pripažįstama ne vėliau kaip sulaukus 65 metų</a:t>
            </a:r>
          </a:p>
          <a:p>
            <a:pPr algn="r">
              <a:lnSpc>
                <a:spcPct val="80000"/>
              </a:lnSpc>
              <a:spcBef>
                <a:spcPct val="50000"/>
              </a:spcBef>
            </a:pPr>
            <a:r>
              <a:rPr lang="lt-LT" altLang="lt-LT" sz="2600" i="1">
                <a:latin typeface="Calibri" pitchFamily="34" charset="0"/>
              </a:rPr>
              <a:t>Leidžiamas kaip išimtis ir vyresnis amžius, jei statistikos duomenys liudija didėjančią gyvenimo trukmę ir didelį vyresnių žmonių užimtumą</a:t>
            </a:r>
          </a:p>
          <a:p>
            <a:pPr algn="just">
              <a:spcBef>
                <a:spcPct val="50000"/>
              </a:spcBef>
              <a:buClr>
                <a:schemeClr val="hlink"/>
              </a:buClr>
              <a:buSzPct val="75000"/>
              <a:buFont typeface="Wingdings" pitchFamily="2" charset="2"/>
              <a:buChar char="Ø"/>
            </a:pPr>
            <a:r>
              <a:rPr lang="lt-LT" altLang="lt-LT" sz="3200">
                <a:latin typeface="Calibri" pitchFamily="34" charset="0"/>
              </a:rPr>
              <a:t> </a:t>
            </a:r>
            <a:r>
              <a:rPr lang="lt-LT" altLang="lt-LT" sz="2800">
                <a:latin typeface="Calibri" pitchFamily="34" charset="0"/>
              </a:rPr>
              <a:t>Teisę įgyti išmoką privalo turėti arba 50% visų dirbančiųjų arba 20% ekonomiškai aktyvių gyventojų arba visi gyventojai, kurių pajamos senatvėj mažesnės už nustatytą standartą.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908720"/>
          </a:xfrm>
        </p:spPr>
        <p:txBody>
          <a:bodyPr rtlCol="0">
            <a:normAutofit/>
          </a:bodyPr>
          <a:lstStyle/>
          <a:p>
            <a:pPr eaLnBrk="1" fontAlgn="auto" hangingPunct="1">
              <a:lnSpc>
                <a:spcPct val="80000"/>
              </a:lnSpc>
              <a:spcAft>
                <a:spcPts val="0"/>
              </a:spcAft>
              <a:defRPr/>
            </a:pPr>
            <a:r>
              <a:rPr lang="lt-LT" sz="3600" b="1"/>
              <a:t>102 Konvencija: senatvės išmoka</a:t>
            </a:r>
            <a:endParaRPr lang="en-GB" sz="3600" b="1"/>
          </a:p>
        </p:txBody>
      </p:sp>
      <p:sp>
        <p:nvSpPr>
          <p:cNvPr id="86019"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24580" name="Text Box 5"/>
          <p:cNvSpPr txBox="1">
            <a:spLocks noChangeArrowheads="1"/>
          </p:cNvSpPr>
          <p:nvPr/>
        </p:nvSpPr>
        <p:spPr bwMode="auto">
          <a:xfrm>
            <a:off x="214313" y="1285875"/>
            <a:ext cx="8686800" cy="3957638"/>
          </a:xfrm>
          <a:prstGeom prst="rect">
            <a:avLst/>
          </a:prstGeom>
          <a:noFill/>
          <a:ln w="12700">
            <a:noFill/>
            <a:miter lim="800000"/>
            <a:headEnd/>
            <a:tailEnd/>
          </a:ln>
        </p:spPr>
        <p:txBody>
          <a:bodyPr>
            <a:spAutoFit/>
          </a:bodyPr>
          <a:lstStyle/>
          <a:p>
            <a:pPr algn="just">
              <a:spcBef>
                <a:spcPts val="1200"/>
              </a:spcBef>
              <a:buClr>
                <a:schemeClr val="hlink"/>
              </a:buClr>
              <a:buSzPct val="75000"/>
              <a:buFont typeface="Wingdings" pitchFamily="2" charset="2"/>
              <a:buChar char="Ø"/>
            </a:pPr>
            <a:r>
              <a:rPr lang="lt-LT" altLang="lt-LT" sz="3200">
                <a:latin typeface="Calibri" pitchFamily="34" charset="0"/>
              </a:rPr>
              <a:t> </a:t>
            </a:r>
            <a:r>
              <a:rPr lang="lt-LT" altLang="lt-LT" sz="2800">
                <a:latin typeface="Calibri" pitchFamily="34" charset="0"/>
              </a:rPr>
              <a:t>Standartinis gavėjas (senatvės amžiaus sulaukęs vyras su žmona) turi gauti </a:t>
            </a:r>
          </a:p>
          <a:p>
            <a:pPr algn="just">
              <a:lnSpc>
                <a:spcPct val="90000"/>
              </a:lnSpc>
              <a:spcBef>
                <a:spcPts val="1200"/>
              </a:spcBef>
              <a:buClr>
                <a:schemeClr val="hlink"/>
              </a:buClr>
              <a:buSzPct val="75000"/>
              <a:buFontTx/>
              <a:buChar char="•"/>
            </a:pPr>
            <a:r>
              <a:rPr lang="lt-LT" altLang="lt-LT" sz="3200">
                <a:latin typeface="Calibri" pitchFamily="34" charset="0"/>
              </a:rPr>
              <a:t> </a:t>
            </a:r>
            <a:r>
              <a:rPr lang="lt-LT" altLang="lt-LT" sz="2400">
                <a:latin typeface="Calibri" pitchFamily="34" charset="0"/>
              </a:rPr>
              <a:t>arba ne mažesnę kaip 40% buvusių pajamų išmoką, jei jis uždirbo ne daugiau kaip “kvalifikuotas rankų darbą dirbantis vyras”;</a:t>
            </a:r>
          </a:p>
          <a:p>
            <a:pPr algn="just">
              <a:lnSpc>
                <a:spcPct val="90000"/>
              </a:lnSpc>
              <a:spcBef>
                <a:spcPts val="1200"/>
              </a:spcBef>
              <a:buClr>
                <a:schemeClr val="hlink"/>
              </a:buClr>
              <a:buSzPct val="75000"/>
              <a:buFontTx/>
              <a:buChar char="•"/>
            </a:pPr>
            <a:r>
              <a:rPr lang="lt-LT" altLang="lt-LT" sz="2400">
                <a:latin typeface="Calibri" pitchFamily="34" charset="0"/>
              </a:rPr>
              <a:t> arba (</a:t>
            </a:r>
            <a:r>
              <a:rPr lang="lt-LT" altLang="lt-LT" sz="2400" i="1">
                <a:latin typeface="Calibri" pitchFamily="34" charset="0"/>
              </a:rPr>
              <a:t>flat rate</a:t>
            </a:r>
            <a:r>
              <a:rPr lang="lt-LT" altLang="lt-LT" sz="2400">
                <a:latin typeface="Calibri" pitchFamily="34" charset="0"/>
              </a:rPr>
              <a:t> išmokos atveju) ne mažesnę kaip 40% suaugusio vyro darbininko atlyginimo dydžio išmoką</a:t>
            </a:r>
            <a:r>
              <a:rPr lang="lt-LT" altLang="lt-LT" sz="2800">
                <a:latin typeface="Calibri" pitchFamily="34" charset="0"/>
              </a:rPr>
              <a:t>.</a:t>
            </a:r>
          </a:p>
          <a:p>
            <a:pPr algn="just">
              <a:spcBef>
                <a:spcPts val="1200"/>
              </a:spcBef>
              <a:buClr>
                <a:schemeClr val="hlink"/>
              </a:buClr>
              <a:buSzPct val="75000"/>
              <a:buFont typeface="Wingdings" pitchFamily="2" charset="2"/>
              <a:buChar char="Ø"/>
            </a:pPr>
            <a:r>
              <a:rPr lang="lt-LT" altLang="lt-LT" sz="3200">
                <a:latin typeface="Calibri" pitchFamily="34" charset="0"/>
              </a:rPr>
              <a:t> </a:t>
            </a:r>
            <a:r>
              <a:rPr lang="lt-LT" altLang="lt-LT" sz="2800">
                <a:latin typeface="Calibri" pitchFamily="34" charset="0"/>
              </a:rPr>
              <a:t>Reikalaujamas minimalus draudimo laikotarpis turi būti ne daugiau 15 metų; visai išmokai gauti – 30 metų.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eaLnBrk="1" fontAlgn="auto" hangingPunct="1">
              <a:lnSpc>
                <a:spcPct val="80000"/>
              </a:lnSpc>
              <a:spcAft>
                <a:spcPts val="0"/>
              </a:spcAft>
              <a:defRPr/>
            </a:pPr>
            <a:r>
              <a:rPr lang="en-US" sz="3200" b="1" dirty="0"/>
              <a:t>ILO: NATIONAL FLOORS OF SOCIAL PROTECTION</a:t>
            </a:r>
            <a:br>
              <a:rPr lang="lt-LT" sz="3200" b="1" dirty="0"/>
            </a:br>
            <a:r>
              <a:rPr lang="lt-LT" sz="3200" b="1" dirty="0"/>
              <a:t>2012 metų rekomendacija Nr. 202</a:t>
            </a:r>
          </a:p>
        </p:txBody>
      </p:sp>
      <p:sp>
        <p:nvSpPr>
          <p:cNvPr id="25603" name="Turinio vietos rezervavimo ženklas 2"/>
          <p:cNvSpPr>
            <a:spLocks noGrp="1"/>
          </p:cNvSpPr>
          <p:nvPr>
            <p:ph idx="1"/>
          </p:nvPr>
        </p:nvSpPr>
        <p:spPr>
          <a:xfrm>
            <a:off x="395288" y="1557338"/>
            <a:ext cx="8497887" cy="4525962"/>
          </a:xfrm>
        </p:spPr>
        <p:txBody>
          <a:bodyPr/>
          <a:lstStyle/>
          <a:p>
            <a:pPr marL="0" indent="0" algn="just">
              <a:buFont typeface="Arial" charset="0"/>
              <a:buNone/>
            </a:pPr>
            <a:r>
              <a:rPr lang="lt-LT" sz="2400" dirty="0"/>
              <a:t>Ši Rekomendacija nustato šalims narėms gaires, kaip turi būti </a:t>
            </a:r>
            <a:r>
              <a:rPr lang="lt-LT" sz="2400" b="1" dirty="0"/>
              <a:t>nustatyti ir palaikomi </a:t>
            </a:r>
            <a:r>
              <a:rPr lang="lt-LT" sz="2400" dirty="0"/>
              <a:t>minimalūs socialinės apsaugos standartai  (</a:t>
            </a:r>
            <a:r>
              <a:rPr lang="en-US" sz="2400" i="1" dirty="0"/>
              <a:t>social protection floors</a:t>
            </a:r>
            <a:r>
              <a:rPr lang="lt-LT" sz="2400" dirty="0"/>
              <a:t>) kaip esminis </a:t>
            </a:r>
            <a:r>
              <a:rPr lang="lt-LT" sz="2400" i="1" dirty="0"/>
              <a:t>(</a:t>
            </a:r>
            <a:r>
              <a:rPr lang="en-US" sz="2400" i="1" dirty="0"/>
              <a:t>fundamental</a:t>
            </a:r>
            <a:r>
              <a:rPr lang="lt-LT" sz="2400" dirty="0"/>
              <a:t>)</a:t>
            </a:r>
            <a:r>
              <a:rPr lang="en-US" sz="2400" dirty="0"/>
              <a:t> </a:t>
            </a:r>
            <a:r>
              <a:rPr lang="lt-LT" sz="2400" dirty="0"/>
              <a:t>jų nacionalinių socialinės apsaugos sistemų elementas</a:t>
            </a:r>
            <a:r>
              <a:rPr lang="en-US" sz="2400" dirty="0"/>
              <a:t>; </a:t>
            </a:r>
            <a:r>
              <a:rPr lang="lt-LT" sz="2400" dirty="0"/>
              <a:t>taip pat kaip jų </a:t>
            </a:r>
            <a:r>
              <a:rPr lang="lt-LT" sz="2400" b="1" dirty="0"/>
              <a:t>įgyvendinimo </a:t>
            </a:r>
            <a:r>
              <a:rPr lang="lt-LT" sz="2400" dirty="0"/>
              <a:t>strategijos turi užtikrinti socialinės apsaugos plėtrą, keliančią socialinės apsaugos lygį kuo didesniam skaičiui žmonių.  </a:t>
            </a:r>
          </a:p>
          <a:p>
            <a:pPr marL="0" indent="0" algn="just">
              <a:buFont typeface="Arial" charset="0"/>
              <a:buNone/>
            </a:pPr>
            <a:endParaRPr lang="lt-LT" sz="2400" dirty="0"/>
          </a:p>
          <a:p>
            <a:pPr marL="0" indent="0" algn="ctr">
              <a:buNone/>
            </a:pPr>
            <a:r>
              <a:rPr lang="lt-LT" sz="2400" dirty="0"/>
              <a:t>Minimalūs socialinės apsaugos standartai  (</a:t>
            </a:r>
            <a:r>
              <a:rPr lang="en-US" sz="2400" i="1" dirty="0"/>
              <a:t>social protection floors</a:t>
            </a:r>
            <a:r>
              <a:rPr lang="lt-LT" sz="2400" dirty="0"/>
              <a:t>) tai nacionaliniu lygmeniu apibrėžta bazinių socialinės apsaugos garantijų visuma, užtikrinanti skurdo bei socialinės atskirties  prevenciją ir panaikinimą.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239838"/>
          </a:xfrm>
        </p:spPr>
        <p:txBody>
          <a:bodyPr rtlCol="0">
            <a:normAutofit/>
          </a:bodyPr>
          <a:lstStyle/>
          <a:p>
            <a:pPr eaLnBrk="1" fontAlgn="auto" hangingPunct="1">
              <a:lnSpc>
                <a:spcPct val="90000"/>
              </a:lnSpc>
              <a:spcAft>
                <a:spcPts val="0"/>
              </a:spcAft>
              <a:defRPr/>
            </a:pPr>
            <a:r>
              <a:rPr lang="lt-LT" sz="3600" b="1"/>
              <a:t>Kai kurios globãlios socialinę apsaugą įtakojančios organizacijos</a:t>
            </a:r>
            <a:endParaRPr lang="en-US" sz="3600" b="1"/>
          </a:p>
        </p:txBody>
      </p:sp>
      <p:sp>
        <p:nvSpPr>
          <p:cNvPr id="47107" name="Rectangle 3"/>
          <p:cNvSpPr>
            <a:spLocks noGrp="1" noChangeArrowheads="1"/>
          </p:cNvSpPr>
          <p:nvPr>
            <p:ph idx="1"/>
          </p:nvPr>
        </p:nvSpPr>
        <p:spPr>
          <a:xfrm>
            <a:off x="228600" y="1785938"/>
            <a:ext cx="8735888" cy="4419600"/>
          </a:xfrm>
        </p:spPr>
        <p:txBody>
          <a:bodyPr/>
          <a:lstStyle/>
          <a:p>
            <a:pPr eaLnBrk="1" hangingPunct="1">
              <a:lnSpc>
                <a:spcPct val="90000"/>
              </a:lnSpc>
              <a:buFont typeface="Wingdings" pitchFamily="2" charset="2"/>
              <a:buChar char="Ø"/>
            </a:pPr>
            <a:r>
              <a:rPr lang="lt-LT" altLang="lt-LT" sz="2800" dirty="0">
                <a:cs typeface="Times New Roman" pitchFamily="18" charset="0"/>
              </a:rPr>
              <a:t>United </a:t>
            </a:r>
            <a:r>
              <a:rPr lang="lt-LT" altLang="lt-LT" sz="2800" dirty="0" err="1">
                <a:cs typeface="Times New Roman" pitchFamily="18" charset="0"/>
              </a:rPr>
              <a:t>Nations</a:t>
            </a:r>
            <a:r>
              <a:rPr lang="lt-LT" altLang="lt-LT" sz="2800" dirty="0">
                <a:cs typeface="Times New Roman" pitchFamily="18" charset="0"/>
              </a:rPr>
              <a:t> </a:t>
            </a:r>
            <a:r>
              <a:rPr lang="lt-LT" altLang="lt-LT" sz="2800" dirty="0" err="1">
                <a:cs typeface="Times New Roman" pitchFamily="18" charset="0"/>
              </a:rPr>
              <a:t>Development</a:t>
            </a:r>
            <a:r>
              <a:rPr lang="lt-LT" altLang="lt-LT" sz="2800" dirty="0">
                <a:cs typeface="Times New Roman" pitchFamily="18" charset="0"/>
              </a:rPr>
              <a:t> </a:t>
            </a:r>
            <a:r>
              <a:rPr lang="lt-LT" altLang="lt-LT" sz="2800" dirty="0" err="1">
                <a:cs typeface="Times New Roman" pitchFamily="18" charset="0"/>
              </a:rPr>
              <a:t>Programme</a:t>
            </a:r>
            <a:r>
              <a:rPr lang="lt-LT" altLang="lt-LT" sz="2800" dirty="0">
                <a:cs typeface="Times New Roman" pitchFamily="18" charset="0"/>
              </a:rPr>
              <a:t> </a:t>
            </a:r>
            <a:r>
              <a:rPr lang="lt-LT" altLang="lt-LT" sz="2800" dirty="0"/>
              <a:t>(</a:t>
            </a:r>
            <a:r>
              <a:rPr lang="lt-LT" altLang="lt-LT" sz="2800" dirty="0">
                <a:cs typeface="Times New Roman" pitchFamily="18" charset="0"/>
              </a:rPr>
              <a:t>UNDP)</a:t>
            </a:r>
            <a:endParaRPr lang="lt-LT" altLang="lt-LT" sz="2800" dirty="0"/>
          </a:p>
          <a:p>
            <a:pPr eaLnBrk="1" hangingPunct="1">
              <a:lnSpc>
                <a:spcPct val="90000"/>
              </a:lnSpc>
              <a:buFont typeface="Wingdings" pitchFamily="2" charset="2"/>
              <a:buChar char="Ø"/>
            </a:pPr>
            <a:r>
              <a:rPr lang="en-GB" altLang="lt-LT" sz="2800" dirty="0">
                <a:cs typeface="Times New Roman" pitchFamily="18" charset="0"/>
              </a:rPr>
              <a:t>International Labour Organization (ILO) </a:t>
            </a:r>
            <a:endParaRPr lang="lt-LT" altLang="lt-LT" sz="2800" dirty="0"/>
          </a:p>
          <a:p>
            <a:pPr eaLnBrk="1" hangingPunct="1">
              <a:lnSpc>
                <a:spcPct val="90000"/>
              </a:lnSpc>
              <a:buFont typeface="Wingdings" pitchFamily="2" charset="2"/>
              <a:buChar char="Ø"/>
            </a:pPr>
            <a:r>
              <a:rPr lang="lt-LT" altLang="lt-LT" sz="2800" dirty="0">
                <a:cs typeface="Times New Roman" pitchFamily="18" charset="0"/>
              </a:rPr>
              <a:t>International </a:t>
            </a:r>
            <a:r>
              <a:rPr lang="lt-LT" altLang="lt-LT" sz="2800" dirty="0" err="1">
                <a:cs typeface="Times New Roman" pitchFamily="18" charset="0"/>
              </a:rPr>
              <a:t>Social</a:t>
            </a:r>
            <a:r>
              <a:rPr lang="lt-LT" altLang="lt-LT" sz="2800" dirty="0">
                <a:cs typeface="Times New Roman" pitchFamily="18" charset="0"/>
              </a:rPr>
              <a:t> </a:t>
            </a:r>
            <a:r>
              <a:rPr lang="lt-LT" altLang="lt-LT" sz="2800" dirty="0" err="1">
                <a:cs typeface="Times New Roman" pitchFamily="18" charset="0"/>
              </a:rPr>
              <a:t>Security</a:t>
            </a:r>
            <a:r>
              <a:rPr lang="lt-LT" altLang="lt-LT" sz="2800" dirty="0">
                <a:cs typeface="Times New Roman" pitchFamily="18" charset="0"/>
              </a:rPr>
              <a:t> </a:t>
            </a:r>
            <a:r>
              <a:rPr lang="lt-LT" altLang="lt-LT" sz="2800" dirty="0" err="1">
                <a:cs typeface="Times New Roman" pitchFamily="18" charset="0"/>
              </a:rPr>
              <a:t>Association</a:t>
            </a:r>
            <a:r>
              <a:rPr lang="lt-LT" altLang="lt-LT" sz="2800" dirty="0">
                <a:cs typeface="Times New Roman" pitchFamily="18" charset="0"/>
              </a:rPr>
              <a:t> (ISSA) </a:t>
            </a:r>
            <a:endParaRPr lang="lt-LT" altLang="lt-LT" sz="2800" dirty="0"/>
          </a:p>
          <a:p>
            <a:pPr eaLnBrk="1" hangingPunct="1">
              <a:lnSpc>
                <a:spcPct val="90000"/>
              </a:lnSpc>
              <a:buFont typeface="Wingdings" pitchFamily="2" charset="2"/>
              <a:buChar char="Ø"/>
            </a:pPr>
            <a:r>
              <a:rPr lang="lt-LT" altLang="lt-LT" sz="2800" dirty="0">
                <a:cs typeface="Times New Roman" pitchFamily="18" charset="0"/>
              </a:rPr>
              <a:t>International </a:t>
            </a:r>
            <a:r>
              <a:rPr lang="lt-LT" altLang="lt-LT" sz="2800" dirty="0" err="1">
                <a:cs typeface="Times New Roman" pitchFamily="18" charset="0"/>
              </a:rPr>
              <a:t>Council</a:t>
            </a:r>
            <a:r>
              <a:rPr lang="lt-LT" altLang="lt-LT" sz="2800" dirty="0">
                <a:cs typeface="Times New Roman" pitchFamily="18" charset="0"/>
              </a:rPr>
              <a:t> </a:t>
            </a:r>
            <a:r>
              <a:rPr lang="lt-LT" altLang="lt-LT" sz="2800" dirty="0" err="1">
                <a:cs typeface="Times New Roman" pitchFamily="18" charset="0"/>
              </a:rPr>
              <a:t>on</a:t>
            </a:r>
            <a:r>
              <a:rPr lang="lt-LT" altLang="lt-LT" sz="2800" dirty="0">
                <a:cs typeface="Times New Roman" pitchFamily="18" charset="0"/>
              </a:rPr>
              <a:t> </a:t>
            </a:r>
            <a:r>
              <a:rPr lang="lt-LT" altLang="lt-LT" sz="2800" dirty="0" err="1">
                <a:cs typeface="Times New Roman" pitchFamily="18" charset="0"/>
              </a:rPr>
              <a:t>Social</a:t>
            </a:r>
            <a:r>
              <a:rPr lang="lt-LT" altLang="lt-LT" sz="2800" dirty="0">
                <a:cs typeface="Times New Roman" pitchFamily="18" charset="0"/>
              </a:rPr>
              <a:t> </a:t>
            </a:r>
            <a:r>
              <a:rPr lang="lt-LT" altLang="lt-LT" sz="2800" dirty="0" err="1">
                <a:cs typeface="Times New Roman" pitchFamily="18" charset="0"/>
              </a:rPr>
              <a:t>Welfare</a:t>
            </a:r>
            <a:r>
              <a:rPr lang="lt-LT" altLang="lt-LT" sz="2800" dirty="0">
                <a:cs typeface="Times New Roman" pitchFamily="18" charset="0"/>
              </a:rPr>
              <a:t> (ICSW) </a:t>
            </a:r>
            <a:endParaRPr lang="lt-LT" altLang="lt-LT" sz="2800" dirty="0"/>
          </a:p>
          <a:p>
            <a:pPr eaLnBrk="1" hangingPunct="1">
              <a:lnSpc>
                <a:spcPct val="90000"/>
              </a:lnSpc>
              <a:buFont typeface="Wingdings" pitchFamily="2" charset="2"/>
              <a:buChar char="Ø"/>
            </a:pPr>
            <a:r>
              <a:rPr lang="lt-LT" altLang="lt-LT" sz="2800" dirty="0" err="1">
                <a:cs typeface="Times New Roman" pitchFamily="18" charset="0"/>
              </a:rPr>
              <a:t>Organization</a:t>
            </a:r>
            <a:r>
              <a:rPr lang="lt-LT" altLang="lt-LT" sz="2800" dirty="0">
                <a:cs typeface="Times New Roman" pitchFamily="18" charset="0"/>
              </a:rPr>
              <a:t> </a:t>
            </a:r>
            <a:r>
              <a:rPr lang="lt-LT" altLang="lt-LT" sz="2800" dirty="0" err="1">
                <a:cs typeface="Times New Roman" pitchFamily="18" charset="0"/>
              </a:rPr>
              <a:t>for</a:t>
            </a:r>
            <a:r>
              <a:rPr lang="lt-LT" altLang="lt-LT" sz="2800" dirty="0">
                <a:cs typeface="Times New Roman" pitchFamily="18" charset="0"/>
              </a:rPr>
              <a:t> </a:t>
            </a:r>
            <a:r>
              <a:rPr lang="lt-LT" altLang="lt-LT" sz="2800" dirty="0" err="1">
                <a:cs typeface="Times New Roman" pitchFamily="18" charset="0"/>
              </a:rPr>
              <a:t>Economic</a:t>
            </a:r>
            <a:r>
              <a:rPr lang="lt-LT" altLang="lt-LT" sz="2800" dirty="0">
                <a:cs typeface="Times New Roman" pitchFamily="18" charset="0"/>
              </a:rPr>
              <a:t> </a:t>
            </a:r>
            <a:r>
              <a:rPr lang="lt-LT" altLang="lt-LT" sz="2800" dirty="0" err="1">
                <a:cs typeface="Times New Roman" pitchFamily="18" charset="0"/>
              </a:rPr>
              <a:t>Co-operation</a:t>
            </a:r>
            <a:r>
              <a:rPr lang="lt-LT" altLang="lt-LT" sz="2800" dirty="0">
                <a:cs typeface="Times New Roman" pitchFamily="18" charset="0"/>
              </a:rPr>
              <a:t> </a:t>
            </a:r>
            <a:r>
              <a:rPr lang="lt-LT" altLang="lt-LT" sz="2800" dirty="0" err="1">
                <a:cs typeface="Times New Roman" pitchFamily="18" charset="0"/>
              </a:rPr>
              <a:t>and</a:t>
            </a:r>
            <a:r>
              <a:rPr lang="lt-LT" altLang="lt-LT" sz="2800" dirty="0">
                <a:cs typeface="Times New Roman" pitchFamily="18" charset="0"/>
              </a:rPr>
              <a:t> </a:t>
            </a:r>
            <a:r>
              <a:rPr lang="lt-LT" altLang="lt-LT" sz="2800" dirty="0" err="1">
                <a:cs typeface="Times New Roman" pitchFamily="18" charset="0"/>
              </a:rPr>
              <a:t>Development</a:t>
            </a:r>
            <a:r>
              <a:rPr lang="lt-LT" altLang="lt-LT" sz="2800" dirty="0"/>
              <a:t> (OECD)</a:t>
            </a:r>
          </a:p>
          <a:p>
            <a:pPr eaLnBrk="1" hangingPunct="1">
              <a:lnSpc>
                <a:spcPct val="90000"/>
              </a:lnSpc>
              <a:buFont typeface="Wingdings" pitchFamily="2" charset="2"/>
              <a:buChar char="Ø"/>
            </a:pPr>
            <a:r>
              <a:rPr lang="lt-LT" altLang="lt-LT" sz="2800" dirty="0" err="1"/>
              <a:t>World</a:t>
            </a:r>
            <a:r>
              <a:rPr lang="lt-LT" altLang="lt-LT" sz="2800" dirty="0"/>
              <a:t> Bank (WB)</a:t>
            </a:r>
          </a:p>
          <a:p>
            <a:pPr eaLnBrk="1" hangingPunct="1">
              <a:lnSpc>
                <a:spcPct val="90000"/>
              </a:lnSpc>
              <a:buFont typeface="Wingdings" pitchFamily="2" charset="2"/>
              <a:buChar char="Ø"/>
            </a:pPr>
            <a:r>
              <a:rPr lang="lt-LT" altLang="lt-LT" sz="2800" dirty="0"/>
              <a:t>International </a:t>
            </a:r>
            <a:r>
              <a:rPr lang="lt-LT" altLang="lt-LT" sz="2800" dirty="0" err="1"/>
              <a:t>Monetary</a:t>
            </a:r>
            <a:r>
              <a:rPr lang="lt-LT" altLang="lt-LT" sz="2800" dirty="0"/>
              <a:t> </a:t>
            </a:r>
            <a:r>
              <a:rPr lang="lt-LT" altLang="lt-LT" sz="2800" dirty="0" err="1"/>
              <a:t>Fund</a:t>
            </a:r>
            <a:r>
              <a:rPr lang="lt-LT" altLang="lt-LT" sz="2800" dirty="0"/>
              <a:t> (IMF)</a:t>
            </a:r>
          </a:p>
          <a:p>
            <a:pPr eaLnBrk="1" hangingPunct="1">
              <a:lnSpc>
                <a:spcPct val="90000"/>
              </a:lnSpc>
              <a:buFont typeface="Wingdings" pitchFamily="2" charset="2"/>
              <a:buChar char="Ø"/>
            </a:pPr>
            <a:r>
              <a:rPr lang="lt-LT" altLang="lt-LT" sz="2800" dirty="0"/>
              <a:t>(...)</a:t>
            </a:r>
            <a:endParaRPr lang="en-US" altLang="lt-LT"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71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7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p:spPr>
        <p:txBody>
          <a:bodyPr/>
          <a:lstStyle/>
          <a:p>
            <a:pPr eaLnBrk="1" fontAlgn="auto" hangingPunct="1">
              <a:lnSpc>
                <a:spcPct val="80000"/>
              </a:lnSpc>
              <a:spcAft>
                <a:spcPts val="0"/>
              </a:spcAft>
              <a:defRPr/>
            </a:pPr>
            <a:r>
              <a:rPr lang="en-US" sz="3200" b="1" dirty="0"/>
              <a:t>ILO: NATIONAL FLOORS OF SOCIAL PROTECTION</a:t>
            </a:r>
            <a:br>
              <a:rPr lang="lt-LT" sz="3200" b="1" dirty="0"/>
            </a:br>
            <a:r>
              <a:rPr lang="lt-LT" sz="3200" b="1" dirty="0"/>
              <a:t>2012 metų rekomendacija Nr. 202</a:t>
            </a:r>
          </a:p>
        </p:txBody>
      </p:sp>
      <p:pic>
        <p:nvPicPr>
          <p:cNvPr id="3" name="Turinio vietos rezervavimo ženklas 2">
            <a:extLst>
              <a:ext uri="{FF2B5EF4-FFF2-40B4-BE49-F238E27FC236}">
                <a16:creationId xmlns:a16="http://schemas.microsoft.com/office/drawing/2014/main" id="{8EE891B6-D887-4145-B38C-C634825690B9}"/>
              </a:ext>
            </a:extLst>
          </p:cNvPr>
          <p:cNvPicPr>
            <a:picLocks noGrp="1" noChangeAspect="1"/>
          </p:cNvPicPr>
          <p:nvPr>
            <p:ph idx="1"/>
          </p:nvPr>
        </p:nvPicPr>
        <p:blipFill rotWithShape="1">
          <a:blip r:embed="rId2"/>
          <a:srcRect l="10553" t="15485" r="8307" b="19716"/>
          <a:stretch/>
        </p:blipFill>
        <p:spPr>
          <a:xfrm>
            <a:off x="178034" y="1340768"/>
            <a:ext cx="8787931" cy="518457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p:spPr>
        <p:txBody>
          <a:bodyPr/>
          <a:lstStyle/>
          <a:p>
            <a:pPr eaLnBrk="1" fontAlgn="auto" hangingPunct="1">
              <a:lnSpc>
                <a:spcPct val="80000"/>
              </a:lnSpc>
              <a:spcAft>
                <a:spcPts val="0"/>
              </a:spcAft>
              <a:defRPr/>
            </a:pPr>
            <a:r>
              <a:rPr lang="en-US" sz="3200" b="1" dirty="0"/>
              <a:t>ILO: NATIONAL FLOORS OF SOCIAL PROTECTION</a:t>
            </a:r>
            <a:br>
              <a:rPr lang="lt-LT" sz="3200" b="1" dirty="0"/>
            </a:br>
            <a:r>
              <a:rPr lang="lt-LT" sz="3200" b="1" dirty="0"/>
              <a:t>2012 metų rekomendacija Nr. 202</a:t>
            </a:r>
          </a:p>
        </p:txBody>
      </p:sp>
      <p:pic>
        <p:nvPicPr>
          <p:cNvPr id="7" name="Paveikslėlis 6">
            <a:extLst>
              <a:ext uri="{FF2B5EF4-FFF2-40B4-BE49-F238E27FC236}">
                <a16:creationId xmlns:a16="http://schemas.microsoft.com/office/drawing/2014/main" id="{BA7C7DC4-282C-4DE0-A7D5-C028A4DF8807}"/>
              </a:ext>
            </a:extLst>
          </p:cNvPr>
          <p:cNvPicPr>
            <a:picLocks noChangeAspect="1"/>
          </p:cNvPicPr>
          <p:nvPr/>
        </p:nvPicPr>
        <p:blipFill rotWithShape="1">
          <a:blip r:embed="rId2"/>
          <a:srcRect l="11360" t="19551" r="8840" b="29000"/>
          <a:stretch/>
        </p:blipFill>
        <p:spPr>
          <a:xfrm>
            <a:off x="323528" y="1340768"/>
            <a:ext cx="8424936" cy="4896544"/>
          </a:xfrm>
          <a:prstGeom prst="rect">
            <a:avLst/>
          </a:prstGeom>
        </p:spPr>
      </p:pic>
    </p:spTree>
    <p:extLst>
      <p:ext uri="{BB962C8B-B14F-4D97-AF65-F5344CB8AC3E}">
        <p14:creationId xmlns:p14="http://schemas.microsoft.com/office/powerpoint/2010/main" val="3381355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CEF5274-E23E-4C8A-834B-751549B0295E}"/>
              </a:ext>
            </a:extLst>
          </p:cNvPr>
          <p:cNvSpPr>
            <a:spLocks noGrp="1"/>
          </p:cNvSpPr>
          <p:nvPr>
            <p:ph type="title"/>
          </p:nvPr>
        </p:nvSpPr>
        <p:spPr>
          <a:xfrm>
            <a:off x="0" y="0"/>
            <a:ext cx="9144000" cy="836712"/>
          </a:xfrm>
        </p:spPr>
        <p:txBody>
          <a:bodyPr/>
          <a:lstStyle/>
          <a:p>
            <a:r>
              <a:rPr lang="lt-LT" sz="4000" b="1" dirty="0"/>
              <a:t>ILO </a:t>
            </a:r>
            <a:r>
              <a:rPr lang="lt-LT" sz="4000" b="1" dirty="0" err="1"/>
              <a:t>Flagship</a:t>
            </a:r>
            <a:r>
              <a:rPr lang="lt-LT" sz="4000" b="1" dirty="0"/>
              <a:t> Reports</a:t>
            </a:r>
          </a:p>
        </p:txBody>
      </p:sp>
      <p:pic>
        <p:nvPicPr>
          <p:cNvPr id="4" name="Paveikslėlis 3">
            <a:extLst>
              <a:ext uri="{FF2B5EF4-FFF2-40B4-BE49-F238E27FC236}">
                <a16:creationId xmlns:a16="http://schemas.microsoft.com/office/drawing/2014/main" id="{5981292C-D167-4B1A-9142-CCF5D88B0B43}"/>
              </a:ext>
            </a:extLst>
          </p:cNvPr>
          <p:cNvPicPr>
            <a:picLocks noChangeAspect="1"/>
          </p:cNvPicPr>
          <p:nvPr/>
        </p:nvPicPr>
        <p:blipFill rotWithShape="1">
          <a:blip r:embed="rId2"/>
          <a:srcRect l="27320" t="22700" r="8000" b="9050"/>
          <a:stretch/>
        </p:blipFill>
        <p:spPr>
          <a:xfrm>
            <a:off x="899592" y="1556792"/>
            <a:ext cx="7560840" cy="4968552"/>
          </a:xfrm>
          <a:prstGeom prst="rect">
            <a:avLst/>
          </a:prstGeom>
        </p:spPr>
      </p:pic>
      <p:sp>
        <p:nvSpPr>
          <p:cNvPr id="5" name="TextBox 4">
            <a:extLst>
              <a:ext uri="{FF2B5EF4-FFF2-40B4-BE49-F238E27FC236}">
                <a16:creationId xmlns:a16="http://schemas.microsoft.com/office/drawing/2014/main" id="{3EEE045D-D77E-41CA-BFA1-EF74D216318A}"/>
              </a:ext>
            </a:extLst>
          </p:cNvPr>
          <p:cNvSpPr txBox="1"/>
          <p:nvPr/>
        </p:nvSpPr>
        <p:spPr>
          <a:xfrm>
            <a:off x="4119465" y="2925147"/>
            <a:ext cx="914400" cy="914400"/>
          </a:xfrm>
          <a:prstGeom prst="rect">
            <a:avLst/>
          </a:prstGeom>
          <a:noFill/>
        </p:spPr>
        <p:txBody>
          <a:bodyPr wrap="square" rtlCol="0">
            <a:spAutoFit/>
          </a:bodyPr>
          <a:lstStyle/>
          <a:p>
            <a:endParaRPr lang="lt-LT" dirty="0"/>
          </a:p>
        </p:txBody>
      </p:sp>
      <p:sp>
        <p:nvSpPr>
          <p:cNvPr id="6" name="TextBox 5">
            <a:extLst>
              <a:ext uri="{FF2B5EF4-FFF2-40B4-BE49-F238E27FC236}">
                <a16:creationId xmlns:a16="http://schemas.microsoft.com/office/drawing/2014/main" id="{55B12F0F-63E0-470F-BB35-4D4D84999B46}"/>
              </a:ext>
            </a:extLst>
          </p:cNvPr>
          <p:cNvSpPr txBox="1"/>
          <p:nvPr/>
        </p:nvSpPr>
        <p:spPr>
          <a:xfrm>
            <a:off x="683568" y="1052736"/>
            <a:ext cx="8064896" cy="400110"/>
          </a:xfrm>
          <a:prstGeom prst="rect">
            <a:avLst/>
          </a:prstGeom>
          <a:noFill/>
        </p:spPr>
        <p:txBody>
          <a:bodyPr wrap="square" rtlCol="0">
            <a:spAutoFit/>
          </a:bodyPr>
          <a:lstStyle/>
          <a:p>
            <a:r>
              <a:rPr lang="lt-LT" sz="2000" dirty="0">
                <a:latin typeface="+mn-lt"/>
              </a:rPr>
              <a:t>TDO reguliariai rengiami pranešimai </a:t>
            </a:r>
          </a:p>
        </p:txBody>
      </p:sp>
    </p:spTree>
    <p:extLst>
      <p:ext uri="{BB962C8B-B14F-4D97-AF65-F5344CB8AC3E}">
        <p14:creationId xmlns:p14="http://schemas.microsoft.com/office/powerpoint/2010/main" val="3840284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55776" y="1"/>
            <a:ext cx="6588224" cy="1272818"/>
          </a:xfrm>
        </p:spPr>
        <p:txBody>
          <a:bodyPr rtlCol="0">
            <a:normAutofit/>
          </a:bodyPr>
          <a:lstStyle/>
          <a:p>
            <a:pPr eaLnBrk="1" fontAlgn="auto" hangingPunct="1">
              <a:lnSpc>
                <a:spcPct val="80000"/>
              </a:lnSpc>
              <a:spcAft>
                <a:spcPts val="0"/>
              </a:spcAft>
              <a:defRPr/>
            </a:pPr>
            <a:r>
              <a:rPr lang="lt-LT" sz="3600" b="1"/>
              <a:t>International Social Security Association (ISSA)</a:t>
            </a:r>
            <a:endParaRPr lang="en-GB" sz="3600" b="1"/>
          </a:p>
        </p:txBody>
      </p:sp>
      <p:pic>
        <p:nvPicPr>
          <p:cNvPr id="27654" name="Turinio vietos rezervavimo ženklas 8" descr="ISSA.gif"/>
          <p:cNvPicPr>
            <a:picLocks noGrp="1" noChangeAspect="1"/>
          </p:cNvPicPr>
          <p:nvPr>
            <p:ph idx="1"/>
          </p:nvPr>
        </p:nvPicPr>
        <p:blipFill>
          <a:blip r:embed="rId2" cstate="print"/>
          <a:srcRect r="64720"/>
          <a:stretch>
            <a:fillRect/>
          </a:stretch>
        </p:blipFill>
        <p:spPr>
          <a:xfrm>
            <a:off x="395288" y="333375"/>
            <a:ext cx="2016472" cy="939443"/>
          </a:xfrm>
        </p:spPr>
      </p:pic>
      <p:sp>
        <p:nvSpPr>
          <p:cNvPr id="84995"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84997" name="Text Box 5"/>
          <p:cNvSpPr txBox="1">
            <a:spLocks noChangeArrowheads="1"/>
          </p:cNvSpPr>
          <p:nvPr/>
        </p:nvSpPr>
        <p:spPr bwMode="auto">
          <a:xfrm>
            <a:off x="304800" y="1828800"/>
            <a:ext cx="8534400" cy="4616648"/>
          </a:xfrm>
          <a:prstGeom prst="rect">
            <a:avLst/>
          </a:prstGeom>
          <a:noFill/>
          <a:ln w="12700">
            <a:noFill/>
            <a:miter lim="800000"/>
            <a:headEnd/>
            <a:tailEnd/>
          </a:ln>
        </p:spPr>
        <p:txBody>
          <a:bodyPr>
            <a:spAutoFit/>
          </a:bodyPr>
          <a:lstStyle/>
          <a:p>
            <a:pPr algn="just">
              <a:buSzPct val="85000"/>
              <a:buFont typeface="Wingdings" pitchFamily="2" charset="2"/>
              <a:buNone/>
            </a:pPr>
            <a:r>
              <a:rPr lang="en-GB" altLang="lt-LT" sz="2800" dirty="0">
                <a:latin typeface="Calibri" pitchFamily="34" charset="0"/>
                <a:cs typeface="Times New Roman" pitchFamily="18" charset="0"/>
              </a:rPr>
              <a:t>ISSA</a:t>
            </a:r>
            <a:r>
              <a:rPr lang="lt-LT" altLang="lt-LT" sz="2800" dirty="0">
                <a:latin typeface="Calibri" pitchFamily="34" charset="0"/>
              </a:rPr>
              <a:t> yra tarptautinė organizacija, jungianti</a:t>
            </a:r>
            <a:r>
              <a:rPr lang="en-GB" altLang="lt-LT" sz="2800" dirty="0">
                <a:latin typeface="Calibri" pitchFamily="34" charset="0"/>
                <a:cs typeface="Times New Roman" pitchFamily="18" charset="0"/>
              </a:rPr>
              <a:t> </a:t>
            </a:r>
            <a:r>
              <a:rPr lang="lt-LT" altLang="lt-LT" sz="2800" dirty="0">
                <a:latin typeface="Calibri" pitchFamily="34" charset="0"/>
              </a:rPr>
              <a:t>įvairių šalių institucijas, vykdančias bent vieną iš privalomos socialinės apsaugos rūšių. Ji veikia kaip</a:t>
            </a:r>
          </a:p>
          <a:p>
            <a:pPr algn="just">
              <a:buClr>
                <a:schemeClr val="hlink"/>
              </a:buClr>
              <a:buSzPct val="75000"/>
              <a:buFont typeface="Wingdings" pitchFamily="2" charset="2"/>
              <a:buChar char="Ø"/>
            </a:pPr>
            <a:r>
              <a:rPr lang="lt-LT" altLang="lt-LT" sz="2800" dirty="0">
                <a:latin typeface="Calibri" pitchFamily="34" charset="0"/>
              </a:rPr>
              <a:t> tarptautinis </a:t>
            </a:r>
            <a:r>
              <a:rPr lang="en-GB" altLang="lt-LT" sz="2800" dirty="0">
                <a:latin typeface="Calibri" pitchFamily="34" charset="0"/>
                <a:cs typeface="Times New Roman" pitchFamily="18" charset="0"/>
              </a:rPr>
              <a:t> forum</a:t>
            </a:r>
            <a:r>
              <a:rPr lang="lt-LT" altLang="lt-LT" sz="2800" dirty="0" err="1">
                <a:latin typeface="Calibri" pitchFamily="34" charset="0"/>
              </a:rPr>
              <a:t>as</a:t>
            </a:r>
            <a:r>
              <a:rPr lang="lt-LT" altLang="lt-LT" sz="2800" dirty="0">
                <a:latin typeface="Calibri" pitchFamily="34" charset="0"/>
              </a:rPr>
              <a:t>, kur įvairių šalių socialinę apsaugą administruojančios institucijos</a:t>
            </a:r>
            <a:r>
              <a:rPr lang="en-GB" altLang="lt-LT" sz="2800" dirty="0">
                <a:latin typeface="Calibri" pitchFamily="34" charset="0"/>
                <a:cs typeface="Times New Roman" pitchFamily="18" charset="0"/>
              </a:rPr>
              <a:t> </a:t>
            </a:r>
            <a:r>
              <a:rPr lang="lt-LT" altLang="lt-LT" sz="2800" dirty="0">
                <a:latin typeface="Calibri" pitchFamily="34" charset="0"/>
              </a:rPr>
              <a:t>gali palyginti savo patirtį, pasikeisti informacija ir diskutuoti problemas;</a:t>
            </a:r>
          </a:p>
          <a:p>
            <a:pPr algn="just">
              <a:buClr>
                <a:schemeClr val="hlink"/>
              </a:buClr>
              <a:buSzPct val="75000"/>
              <a:buFont typeface="Wingdings" pitchFamily="2" charset="2"/>
              <a:buChar char="Ø"/>
            </a:pPr>
            <a:r>
              <a:rPr lang="lt-LT" altLang="lt-LT" sz="2800" dirty="0">
                <a:latin typeface="Calibri" pitchFamily="34" charset="0"/>
              </a:rPr>
              <a:t> žinių ir naujovių apie socialinės apsaugos plėtrą surinkimo ir skleidimo centras, taip pat tyrimų ir diskusijų organizatorius. </a:t>
            </a:r>
          </a:p>
          <a:p>
            <a:pPr algn="just">
              <a:buClr>
                <a:schemeClr val="hlink"/>
              </a:buClr>
              <a:buSzPct val="75000"/>
              <a:buFont typeface="Wingdings" pitchFamily="2" charset="2"/>
              <a:buChar char="Ø"/>
            </a:pPr>
            <a:endParaRPr lang="en-US" altLang="lt-LT" sz="2800" dirty="0">
              <a:latin typeface="Calibri" pitchFamily="34" charset="0"/>
            </a:endParaRPr>
          </a:p>
          <a:p>
            <a:pPr algn="r">
              <a:buClr>
                <a:schemeClr val="hlink"/>
              </a:buClr>
              <a:buSzPct val="75000"/>
            </a:pPr>
            <a:r>
              <a:rPr lang="lt-LT" altLang="lt-LT" sz="1400" dirty="0">
                <a:latin typeface="Calibri" pitchFamily="34" charset="0"/>
              </a:rPr>
              <a:t>                </a:t>
            </a:r>
            <a:r>
              <a:rPr lang="en-US" sz="1400" dirty="0">
                <a:hlinkClick r:id="rId3"/>
              </a:rPr>
              <a:t>Home | International Social Security Association (ISSA)</a:t>
            </a:r>
            <a:endParaRPr lang="lt-LT" altLang="lt-LT" sz="1400"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908720"/>
          </a:xfrm>
        </p:spPr>
        <p:txBody>
          <a:bodyPr rtlCol="0">
            <a:normAutofit/>
          </a:bodyPr>
          <a:lstStyle/>
          <a:p>
            <a:pPr eaLnBrk="1" fontAlgn="auto" hangingPunct="1">
              <a:lnSpc>
                <a:spcPct val="80000"/>
              </a:lnSpc>
              <a:spcAft>
                <a:spcPts val="0"/>
              </a:spcAft>
              <a:defRPr/>
            </a:pPr>
            <a:r>
              <a:rPr lang="lt-LT" sz="3600" b="1"/>
              <a:t>ISSA: V</a:t>
            </a:r>
            <a:r>
              <a:rPr lang="en-US" sz="3600" b="1"/>
              <a:t>eikla</a:t>
            </a:r>
            <a:endParaRPr lang="en-GB" sz="3600" b="1"/>
          </a:p>
        </p:txBody>
      </p:sp>
      <p:sp>
        <p:nvSpPr>
          <p:cNvPr id="69635"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69637" name="Text Box 5"/>
          <p:cNvSpPr txBox="1">
            <a:spLocks noChangeArrowheads="1"/>
          </p:cNvSpPr>
          <p:nvPr/>
        </p:nvSpPr>
        <p:spPr bwMode="auto">
          <a:xfrm>
            <a:off x="447861" y="1170707"/>
            <a:ext cx="8382000" cy="4032250"/>
          </a:xfrm>
          <a:prstGeom prst="rect">
            <a:avLst/>
          </a:prstGeom>
          <a:noFill/>
          <a:ln w="12700">
            <a:noFill/>
            <a:miter lim="800000"/>
            <a:headEnd/>
            <a:tailEnd/>
          </a:ln>
        </p:spPr>
        <p:txBody>
          <a:bodyPr>
            <a:spAutoFit/>
          </a:bodyPr>
          <a:lstStyle/>
          <a:p>
            <a:pPr algn="just">
              <a:buClr>
                <a:schemeClr val="hlink"/>
              </a:buClr>
              <a:buSzPct val="75000"/>
              <a:buFont typeface="Wingdings" pitchFamily="2" charset="2"/>
              <a:buChar char="Ø"/>
            </a:pPr>
            <a:r>
              <a:rPr lang="lt-LT" altLang="lt-LT" sz="2800" dirty="0">
                <a:latin typeface="Calibri" pitchFamily="34" charset="0"/>
              </a:rPr>
              <a:t> Organizuoja tarptautinius bei regioninius susitikimus ir konferencijas</a:t>
            </a:r>
            <a:r>
              <a:rPr lang="en-GB" altLang="lt-LT" sz="2800" dirty="0">
                <a:latin typeface="Calibri" pitchFamily="34" charset="0"/>
              </a:rPr>
              <a:t>.</a:t>
            </a:r>
          </a:p>
          <a:p>
            <a:pPr algn="just">
              <a:buClr>
                <a:schemeClr val="hlink"/>
              </a:buClr>
              <a:buSzPct val="75000"/>
              <a:buFont typeface="Wingdings" pitchFamily="2" charset="2"/>
              <a:buChar char="Ø"/>
            </a:pPr>
            <a:r>
              <a:rPr lang="lt-LT" altLang="lt-LT" sz="2800" dirty="0">
                <a:latin typeface="Calibri" pitchFamily="34" charset="0"/>
              </a:rPr>
              <a:t> Renka ir skleidžia informaciją apie socialinės apsaugos plėtrą</a:t>
            </a:r>
            <a:r>
              <a:rPr lang="en-GB" altLang="lt-LT" sz="2800" dirty="0">
                <a:latin typeface="Calibri" pitchFamily="34" charset="0"/>
                <a:cs typeface="Times New Roman" pitchFamily="18" charset="0"/>
              </a:rPr>
              <a:t>,</a:t>
            </a:r>
            <a:r>
              <a:rPr lang="lt-LT" altLang="lt-LT" sz="2800" dirty="0">
                <a:latin typeface="Calibri" pitchFamily="34" charset="0"/>
              </a:rPr>
              <a:t> palaiko duomenų bazę ir leidžia publikacijas.</a:t>
            </a:r>
            <a:endParaRPr lang="en-GB" altLang="lt-LT" sz="2800" dirty="0">
              <a:latin typeface="Calibri" pitchFamily="34" charset="0"/>
              <a:cs typeface="Times New Roman" pitchFamily="18" charset="0"/>
            </a:endParaRPr>
          </a:p>
          <a:p>
            <a:pPr algn="just">
              <a:buClr>
                <a:schemeClr val="hlink"/>
              </a:buClr>
              <a:buSzPct val="75000"/>
              <a:buFont typeface="Wingdings" pitchFamily="2" charset="2"/>
              <a:buChar char="Ø"/>
            </a:pPr>
            <a:r>
              <a:rPr lang="lt-LT" altLang="lt-LT" sz="2800" dirty="0">
                <a:latin typeface="Calibri" pitchFamily="34" charset="0"/>
              </a:rPr>
              <a:t> Skatina mokslinius tyrimus bei skleidžia jų išvadas.</a:t>
            </a:r>
            <a:endParaRPr lang="en-GB" altLang="lt-LT" sz="2800" dirty="0">
              <a:latin typeface="Calibri" pitchFamily="34" charset="0"/>
              <a:cs typeface="Times New Roman" pitchFamily="18" charset="0"/>
            </a:endParaRPr>
          </a:p>
          <a:p>
            <a:pPr algn="just">
              <a:buClr>
                <a:schemeClr val="hlink"/>
              </a:buClr>
              <a:buSzPct val="75000"/>
              <a:buFont typeface="Wingdings" pitchFamily="2" charset="2"/>
              <a:buChar char="Ø"/>
            </a:pPr>
            <a:r>
              <a:rPr lang="lt-LT" altLang="lt-LT" sz="2800" dirty="0">
                <a:latin typeface="Calibri" pitchFamily="34" charset="0"/>
              </a:rPr>
              <a:t> Organizuoja mokymo programas socialinės apsaugos administratoriams.</a:t>
            </a:r>
            <a:endParaRPr lang="en-US" altLang="lt-LT" sz="2800" dirty="0">
              <a:latin typeface="Calibri" pitchFamily="34" charset="0"/>
            </a:endParaRPr>
          </a:p>
          <a:p>
            <a:pPr algn="just">
              <a:buClr>
                <a:schemeClr val="hlink"/>
              </a:buClr>
              <a:buSzPct val="75000"/>
              <a:buFont typeface="Wingdings" pitchFamily="2" charset="2"/>
              <a:buChar char="Ø"/>
            </a:pPr>
            <a:endParaRPr lang="lt-LT" altLang="lt-LT" sz="2800" dirty="0">
              <a:latin typeface="Calibri" pitchFamily="34" charset="0"/>
            </a:endParaRPr>
          </a:p>
          <a:p>
            <a:pPr algn="r">
              <a:buClr>
                <a:schemeClr val="hlink"/>
              </a:buClr>
              <a:buSzPct val="75000"/>
              <a:buFont typeface="Wingdings" pitchFamily="2" charset="2"/>
              <a:buNone/>
            </a:pPr>
            <a:r>
              <a:rPr lang="lt-LT" altLang="lt-LT" sz="2800" i="1" dirty="0">
                <a:latin typeface="Calibri" pitchFamily="34" charset="0"/>
              </a:rPr>
              <a:t>Žurnalas: International </a:t>
            </a:r>
            <a:r>
              <a:rPr lang="lt-LT" altLang="lt-LT" sz="2800" i="1" dirty="0" err="1">
                <a:latin typeface="Calibri" pitchFamily="34" charset="0"/>
              </a:rPr>
              <a:t>Social</a:t>
            </a:r>
            <a:r>
              <a:rPr lang="lt-LT" altLang="lt-LT" sz="2800" i="1" dirty="0">
                <a:latin typeface="Calibri" pitchFamily="34" charset="0"/>
              </a:rPr>
              <a:t> </a:t>
            </a:r>
            <a:r>
              <a:rPr lang="lt-LT" altLang="lt-LT" sz="2800" i="1" dirty="0" err="1">
                <a:latin typeface="Calibri" pitchFamily="34" charset="0"/>
              </a:rPr>
              <a:t>Security</a:t>
            </a:r>
            <a:r>
              <a:rPr lang="lt-LT" altLang="lt-LT" sz="2800" i="1" dirty="0">
                <a:latin typeface="Calibri" pitchFamily="34" charset="0"/>
              </a:rPr>
              <a:t> </a:t>
            </a:r>
            <a:r>
              <a:rPr lang="lt-LT" altLang="lt-LT" sz="2800" i="1" dirty="0" err="1">
                <a:latin typeface="Calibri" pitchFamily="34" charset="0"/>
              </a:rPr>
              <a:t>Review</a:t>
            </a:r>
            <a:endParaRPr lang="lt-LT" altLang="lt-LT" sz="2800" i="1" dirty="0">
              <a:latin typeface="Calibri" pitchFamily="34" charset="0"/>
            </a:endParaRPr>
          </a:p>
        </p:txBody>
      </p:sp>
      <p:pic>
        <p:nvPicPr>
          <p:cNvPr id="3" name="Paveikslėlis 2">
            <a:extLst>
              <a:ext uri="{FF2B5EF4-FFF2-40B4-BE49-F238E27FC236}">
                <a16:creationId xmlns:a16="http://schemas.microsoft.com/office/drawing/2014/main" id="{533AC8AC-A777-465C-AA4B-11F812632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61" y="4437112"/>
            <a:ext cx="1451320" cy="2088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3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6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D00FAC3-230C-4C6E-844D-92660E6FF761}"/>
              </a:ext>
            </a:extLst>
          </p:cNvPr>
          <p:cNvSpPr>
            <a:spLocks noGrp="1"/>
          </p:cNvSpPr>
          <p:nvPr>
            <p:ph type="title"/>
          </p:nvPr>
        </p:nvSpPr>
        <p:spPr>
          <a:xfrm>
            <a:off x="0" y="0"/>
            <a:ext cx="9144000" cy="1124744"/>
          </a:xfrm>
        </p:spPr>
        <p:txBody>
          <a:bodyPr/>
          <a:lstStyle/>
          <a:p>
            <a:r>
              <a:rPr lang="lt-LT" sz="4000" b="1" dirty="0"/>
              <a:t>ISSA. 2019 m. tyrimas. 10 iššūkių</a:t>
            </a:r>
          </a:p>
        </p:txBody>
      </p:sp>
      <p:pic>
        <p:nvPicPr>
          <p:cNvPr id="3" name="Paveikslėlis 2">
            <a:extLst>
              <a:ext uri="{FF2B5EF4-FFF2-40B4-BE49-F238E27FC236}">
                <a16:creationId xmlns:a16="http://schemas.microsoft.com/office/drawing/2014/main" id="{41DCE52A-309A-49CF-8614-EED3F780F475}"/>
              </a:ext>
            </a:extLst>
          </p:cNvPr>
          <p:cNvPicPr>
            <a:picLocks noChangeAspect="1"/>
          </p:cNvPicPr>
          <p:nvPr/>
        </p:nvPicPr>
        <p:blipFill rotWithShape="1">
          <a:blip r:embed="rId2"/>
          <a:srcRect l="21442" t="20671" r="25638" b="14300"/>
          <a:stretch/>
        </p:blipFill>
        <p:spPr>
          <a:xfrm>
            <a:off x="467544" y="1137928"/>
            <a:ext cx="8424936" cy="4963690"/>
          </a:xfrm>
          <a:prstGeom prst="rect">
            <a:avLst/>
          </a:prstGeom>
        </p:spPr>
      </p:pic>
      <p:sp>
        <p:nvSpPr>
          <p:cNvPr id="4" name="TextBox 3">
            <a:extLst>
              <a:ext uri="{FF2B5EF4-FFF2-40B4-BE49-F238E27FC236}">
                <a16:creationId xmlns:a16="http://schemas.microsoft.com/office/drawing/2014/main" id="{B2A0C9E2-4727-43AB-A789-D6648AE8EC55}"/>
              </a:ext>
            </a:extLst>
          </p:cNvPr>
          <p:cNvSpPr txBox="1"/>
          <p:nvPr/>
        </p:nvSpPr>
        <p:spPr>
          <a:xfrm>
            <a:off x="1115616" y="6309320"/>
            <a:ext cx="7848872" cy="276999"/>
          </a:xfrm>
          <a:prstGeom prst="rect">
            <a:avLst/>
          </a:prstGeom>
          <a:noFill/>
        </p:spPr>
        <p:txBody>
          <a:bodyPr wrap="square" rtlCol="0">
            <a:spAutoFit/>
          </a:bodyPr>
          <a:lstStyle/>
          <a:p>
            <a:pPr algn="r"/>
            <a:r>
              <a:rPr lang="en-US" sz="1200" dirty="0">
                <a:hlinkClick r:id="rId3"/>
              </a:rPr>
              <a:t>Ten global challenges for social security – 2019 | International Social Security Association (ISSA)</a:t>
            </a:r>
            <a:endParaRPr lang="lt-LT" sz="1200" dirty="0"/>
          </a:p>
        </p:txBody>
      </p:sp>
    </p:spTree>
    <p:extLst>
      <p:ext uri="{BB962C8B-B14F-4D97-AF65-F5344CB8AC3E}">
        <p14:creationId xmlns:p14="http://schemas.microsoft.com/office/powerpoint/2010/main" val="1892500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87624" y="0"/>
            <a:ext cx="7956376" cy="1268760"/>
          </a:xfrm>
        </p:spPr>
        <p:txBody>
          <a:bodyPr rtlCol="0">
            <a:normAutofit/>
          </a:bodyPr>
          <a:lstStyle/>
          <a:p>
            <a:pPr eaLnBrk="1" fontAlgn="auto" hangingPunct="1">
              <a:lnSpc>
                <a:spcPct val="80000"/>
              </a:lnSpc>
              <a:spcAft>
                <a:spcPts val="0"/>
              </a:spcAft>
              <a:defRPr/>
            </a:pPr>
            <a:r>
              <a:rPr lang="lt-LT" sz="3600" b="1" dirty="0"/>
              <a:t>International </a:t>
            </a:r>
            <a:r>
              <a:rPr lang="lt-LT" sz="3600" b="1" dirty="0" err="1"/>
              <a:t>Council</a:t>
            </a:r>
            <a:r>
              <a:rPr lang="lt-LT" sz="3600" b="1" dirty="0"/>
              <a:t> </a:t>
            </a:r>
            <a:r>
              <a:rPr lang="lt-LT" sz="3600" b="1" dirty="0" err="1"/>
              <a:t>On</a:t>
            </a:r>
            <a:r>
              <a:rPr lang="lt-LT" sz="3600" b="1" dirty="0"/>
              <a:t> </a:t>
            </a:r>
            <a:r>
              <a:rPr lang="lt-LT" sz="3600" b="1" dirty="0" err="1"/>
              <a:t>Social</a:t>
            </a:r>
            <a:r>
              <a:rPr lang="lt-LT" sz="3600" b="1" dirty="0"/>
              <a:t> </a:t>
            </a:r>
            <a:r>
              <a:rPr lang="lt-LT" sz="3600" b="1" dirty="0" err="1"/>
              <a:t>Welfare</a:t>
            </a:r>
            <a:r>
              <a:rPr lang="lt-LT" sz="3600" b="1" dirty="0"/>
              <a:t> (ICSW)</a:t>
            </a:r>
            <a:endParaRPr lang="en-GB" sz="3600" b="1" dirty="0"/>
          </a:p>
        </p:txBody>
      </p:sp>
      <p:pic>
        <p:nvPicPr>
          <p:cNvPr id="29699" name="Picture 7" descr="new_pa1">
            <a:hlinkClick r:id="rId2"/>
          </p:cNvPr>
          <p:cNvPicPr>
            <a:picLocks noGrp="1" noChangeAspect="1" noChangeArrowheads="1"/>
          </p:cNvPicPr>
          <p:nvPr>
            <p:ph idx="1"/>
          </p:nvPr>
        </p:nvPicPr>
        <p:blipFill>
          <a:blip r:embed="rId3" cstate="print"/>
          <a:srcRect/>
          <a:stretch>
            <a:fillRect/>
          </a:stretch>
        </p:blipFill>
        <p:spPr>
          <a:xfrm>
            <a:off x="179388" y="53263"/>
            <a:ext cx="936228" cy="1216738"/>
          </a:xfrm>
        </p:spPr>
      </p:pic>
      <p:sp>
        <p:nvSpPr>
          <p:cNvPr id="71683"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71685" name="Text Box 5"/>
          <p:cNvSpPr txBox="1">
            <a:spLocks noChangeArrowheads="1"/>
          </p:cNvSpPr>
          <p:nvPr/>
        </p:nvSpPr>
        <p:spPr bwMode="auto">
          <a:xfrm>
            <a:off x="250825" y="1557338"/>
            <a:ext cx="8713788" cy="4862512"/>
          </a:xfrm>
          <a:prstGeom prst="rect">
            <a:avLst/>
          </a:prstGeom>
          <a:noFill/>
          <a:ln w="12700">
            <a:noFill/>
            <a:miter lim="800000"/>
            <a:headEnd/>
            <a:tailEnd/>
          </a:ln>
        </p:spPr>
        <p:txBody>
          <a:bodyPr>
            <a:spAutoFit/>
          </a:bodyPr>
          <a:lstStyle/>
          <a:p>
            <a:pPr algn="just">
              <a:buClr>
                <a:schemeClr val="hlink"/>
              </a:buClr>
              <a:buSzPct val="75000"/>
              <a:buFont typeface="Wingdings" pitchFamily="2" charset="2"/>
              <a:buChar char="Ø"/>
            </a:pPr>
            <a:r>
              <a:rPr lang="lt-LT" altLang="lt-LT" sz="2800">
                <a:latin typeface="Calibri" pitchFamily="34" charset="0"/>
              </a:rPr>
              <a:t> Tarptautinė socialinės gerovės taryba. Įkurta 1928 m. kaip nevyriausybinė organizacija socialinei gerovei, socialiniam teisingumui ir socialinei plėtrai paskatinti. </a:t>
            </a:r>
          </a:p>
          <a:p>
            <a:pPr algn="just">
              <a:buClr>
                <a:schemeClr val="hlink"/>
              </a:buClr>
              <a:buSzPct val="75000"/>
              <a:buFont typeface="Wingdings" pitchFamily="2" charset="2"/>
              <a:buChar char="Ø"/>
            </a:pPr>
            <a:r>
              <a:rPr lang="lt-LT" altLang="lt-LT" sz="2800">
                <a:latin typeface="Calibri" pitchFamily="34" charset="0"/>
              </a:rPr>
              <a:t> Organizacijos nariai – nacionalinės nevyriausybinių organizacijų asociacijos (ICSW vietiniai komitetai), tarptautinės bei regioninės organizacijos ir kitos vietinės organizacijos.</a:t>
            </a:r>
          </a:p>
          <a:p>
            <a:pPr algn="just">
              <a:buClr>
                <a:schemeClr val="hlink"/>
              </a:buClr>
              <a:buSzPct val="75000"/>
              <a:buFont typeface="Wingdings" pitchFamily="2" charset="2"/>
              <a:buChar char="Ø"/>
            </a:pPr>
            <a:r>
              <a:rPr lang="lt-LT" altLang="lt-LT" sz="2800">
                <a:latin typeface="Calibri" pitchFamily="34" charset="0"/>
              </a:rPr>
              <a:t> Pagrindinės veiklos kryptys: informavimas ir komu-nikacija; politikos patarimai ir konsultavimas; mokymai ir parama. </a:t>
            </a:r>
          </a:p>
          <a:p>
            <a:pPr algn="r">
              <a:buClr>
                <a:schemeClr val="hlink"/>
              </a:buClr>
              <a:buSzPct val="75000"/>
              <a:buFont typeface="Wingdings" pitchFamily="2" charset="2"/>
              <a:buNone/>
            </a:pPr>
            <a:r>
              <a:rPr lang="lt-LT" altLang="lt-LT" sz="3000" i="1">
                <a:latin typeface="Calibri" pitchFamily="34" charset="0"/>
              </a:rPr>
              <a:t>www.icsw.org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7706926-2A07-46C7-8C5B-28E380184AF9}"/>
              </a:ext>
            </a:extLst>
          </p:cNvPr>
          <p:cNvSpPr>
            <a:spLocks noGrp="1"/>
          </p:cNvSpPr>
          <p:nvPr>
            <p:ph type="title"/>
          </p:nvPr>
        </p:nvSpPr>
        <p:spPr>
          <a:xfrm>
            <a:off x="1981200" y="0"/>
            <a:ext cx="7162800" cy="908720"/>
          </a:xfrm>
        </p:spPr>
        <p:txBody>
          <a:bodyPr/>
          <a:lstStyle/>
          <a:p>
            <a:r>
              <a:rPr lang="lt-LT" b="1" dirty="0"/>
              <a:t>OECD</a:t>
            </a:r>
          </a:p>
        </p:txBody>
      </p:sp>
      <p:sp>
        <p:nvSpPr>
          <p:cNvPr id="3" name="Stačiakampis 2">
            <a:extLst>
              <a:ext uri="{FF2B5EF4-FFF2-40B4-BE49-F238E27FC236}">
                <a16:creationId xmlns:a16="http://schemas.microsoft.com/office/drawing/2014/main" id="{2FC0D0FD-0FDA-4B1A-B157-A5C0399383D2}"/>
              </a:ext>
            </a:extLst>
          </p:cNvPr>
          <p:cNvSpPr/>
          <p:nvPr/>
        </p:nvSpPr>
        <p:spPr>
          <a:xfrm>
            <a:off x="323528" y="1268760"/>
            <a:ext cx="8640960" cy="5435334"/>
          </a:xfrm>
          <a:prstGeom prst="rect">
            <a:avLst/>
          </a:prstGeom>
        </p:spPr>
        <p:txBody>
          <a:bodyPr wrap="square">
            <a:spAutoFit/>
          </a:bodyPr>
          <a:lstStyle/>
          <a:p>
            <a:pPr algn="ctr"/>
            <a:r>
              <a:rPr lang="en-US" sz="2400" b="1" dirty="0">
                <a:latin typeface="+mn-lt"/>
              </a:rPr>
              <a:t>The </a:t>
            </a:r>
            <a:r>
              <a:rPr lang="en-US" sz="2400" b="1" dirty="0" err="1">
                <a:latin typeface="+mn-lt"/>
              </a:rPr>
              <a:t>Organisation</a:t>
            </a:r>
            <a:r>
              <a:rPr lang="en-US" sz="2400" b="1" dirty="0">
                <a:latin typeface="+mn-lt"/>
              </a:rPr>
              <a:t> for Economic Co-operation and Development (OECD) is an international </a:t>
            </a:r>
            <a:r>
              <a:rPr lang="en-US" sz="2400" b="1" dirty="0" err="1">
                <a:latin typeface="+mn-lt"/>
              </a:rPr>
              <a:t>organisation</a:t>
            </a:r>
            <a:r>
              <a:rPr lang="en-US" sz="2400" b="1" dirty="0">
                <a:latin typeface="+mn-lt"/>
              </a:rPr>
              <a:t> that works to build better policies for </a:t>
            </a:r>
            <a:r>
              <a:rPr lang="lt-LT" sz="2400" b="1" dirty="0" err="1">
                <a:latin typeface="+mn-lt"/>
              </a:rPr>
              <a:t>better</a:t>
            </a:r>
            <a:r>
              <a:rPr lang="lt-LT" sz="2400" b="1" dirty="0">
                <a:latin typeface="+mn-lt"/>
              </a:rPr>
              <a:t> </a:t>
            </a:r>
            <a:r>
              <a:rPr lang="lt-LT" sz="2400" b="1" dirty="0" err="1">
                <a:latin typeface="+mn-lt"/>
              </a:rPr>
              <a:t>lives</a:t>
            </a:r>
            <a:r>
              <a:rPr lang="lt-LT" sz="2400" b="1" dirty="0">
                <a:latin typeface="+mn-lt"/>
              </a:rPr>
              <a:t>. </a:t>
            </a:r>
            <a:r>
              <a:rPr lang="en-US" sz="2400" b="1" dirty="0">
                <a:latin typeface="+mn-lt"/>
              </a:rPr>
              <a:t>Our goal is to shape policies that foster prosperity, equality, opportunity and well-being for all. We draw on almost 60 years of experience and insights to better prepare the world of tomorrow.</a:t>
            </a:r>
            <a:endParaRPr lang="lt-LT" sz="2400" b="1" dirty="0">
              <a:latin typeface="+mn-lt"/>
            </a:endParaRPr>
          </a:p>
          <a:p>
            <a:pPr indent="442913" algn="just" fontAlgn="auto">
              <a:spcBef>
                <a:spcPct val="20000"/>
              </a:spcBef>
              <a:spcAft>
                <a:spcPts val="0"/>
              </a:spcAft>
              <a:buClr>
                <a:schemeClr val="hlink"/>
              </a:buClr>
              <a:buSzPct val="60000"/>
              <a:buFont typeface="Wingdings" pitchFamily="2" charset="2"/>
              <a:buNone/>
              <a:defRPr/>
            </a:pPr>
            <a:r>
              <a:rPr lang="lt-LT" sz="2800" dirty="0">
                <a:latin typeface="Calibri" pitchFamily="34" charset="0"/>
              </a:rPr>
              <a:t>OECD (EBPO)jungia 38 šalis nares</a:t>
            </a:r>
            <a:r>
              <a:rPr lang="en-GB" sz="2800" dirty="0">
                <a:latin typeface="Calibri" pitchFamily="34" charset="0"/>
              </a:rPr>
              <a:t> </a:t>
            </a:r>
            <a:r>
              <a:rPr lang="lt-LT" sz="2800" dirty="0">
                <a:latin typeface="Calibri" pitchFamily="34" charset="0"/>
              </a:rPr>
              <a:t>į unikalų forumą, kuriame diskutuojama, plėtojama ir tobulinama </a:t>
            </a:r>
            <a:r>
              <a:rPr lang="en-GB" sz="2800" dirty="0">
                <a:latin typeface="Calibri" pitchFamily="34" charset="0"/>
              </a:rPr>
              <a:t> e</a:t>
            </a:r>
            <a:r>
              <a:rPr lang="lt-LT" sz="2800" dirty="0">
                <a:latin typeface="Calibri" pitchFamily="34" charset="0"/>
              </a:rPr>
              <a:t>k</a:t>
            </a:r>
            <a:r>
              <a:rPr lang="en-GB" sz="2800" dirty="0">
                <a:latin typeface="Calibri" pitchFamily="34" charset="0"/>
              </a:rPr>
              <a:t>ono</a:t>
            </a:r>
            <a:r>
              <a:rPr lang="lt-LT" sz="2800" dirty="0">
                <a:latin typeface="Calibri" pitchFamily="34" charset="0"/>
              </a:rPr>
              <a:t>-</a:t>
            </a:r>
            <a:r>
              <a:rPr lang="en-GB" sz="2800" dirty="0">
                <a:latin typeface="Calibri" pitchFamily="34" charset="0"/>
              </a:rPr>
              <a:t>mi</a:t>
            </a:r>
            <a:r>
              <a:rPr lang="lt-LT" sz="2800" dirty="0">
                <a:latin typeface="Calibri" pitchFamily="34" charset="0"/>
              </a:rPr>
              <a:t>nė bei socialinė</a:t>
            </a:r>
            <a:r>
              <a:rPr lang="en-GB" sz="2800" dirty="0">
                <a:latin typeface="Calibri" pitchFamily="34" charset="0"/>
              </a:rPr>
              <a:t> </a:t>
            </a:r>
            <a:r>
              <a:rPr lang="en-GB" sz="2800" dirty="0" err="1">
                <a:latin typeface="Calibri" pitchFamily="34" charset="0"/>
              </a:rPr>
              <a:t>poli</a:t>
            </a:r>
            <a:r>
              <a:rPr lang="lt-LT" sz="2800" dirty="0" err="1">
                <a:latin typeface="Calibri" pitchFamily="34" charset="0"/>
              </a:rPr>
              <a:t>tika</a:t>
            </a:r>
            <a:r>
              <a:rPr lang="en-GB" sz="2800" dirty="0">
                <a:latin typeface="Calibri" pitchFamily="34" charset="0"/>
              </a:rPr>
              <a:t>. </a:t>
            </a:r>
            <a:r>
              <a:rPr lang="lt-LT" sz="2800" dirty="0">
                <a:latin typeface="Calibri" pitchFamily="34" charset="0"/>
              </a:rPr>
              <a:t>Įkurta 1961 m. Lietuva įstojo 2018 m.</a:t>
            </a:r>
          </a:p>
          <a:p>
            <a:pPr indent="361950" algn="just" fontAlgn="auto">
              <a:spcBef>
                <a:spcPct val="20000"/>
              </a:spcBef>
              <a:spcAft>
                <a:spcPts val="0"/>
              </a:spcAft>
              <a:buClr>
                <a:schemeClr val="hlink"/>
              </a:buClr>
              <a:buSzPct val="60000"/>
              <a:buFont typeface="Wingdings" pitchFamily="2" charset="2"/>
              <a:buNone/>
              <a:defRPr/>
            </a:pPr>
            <a:r>
              <a:rPr lang="en-GB" sz="2800" dirty="0">
                <a:latin typeface="Calibri" pitchFamily="34" charset="0"/>
              </a:rPr>
              <a:t>OECD </a:t>
            </a:r>
            <a:r>
              <a:rPr lang="lt-LT" sz="2800" dirty="0">
                <a:latin typeface="Calibri" pitchFamily="34" charset="0"/>
              </a:rPr>
              <a:t>taip pat žinoma dėl </a:t>
            </a:r>
            <a:r>
              <a:rPr lang="en-GB" sz="2800" i="1" dirty="0">
                <a:latin typeface="Calibri" pitchFamily="34" charset="0"/>
              </a:rPr>
              <a:t>'soft law</a:t>
            </a:r>
            <a:r>
              <a:rPr lang="en-GB" sz="2800" dirty="0">
                <a:latin typeface="Calibri" pitchFamily="34" charset="0"/>
              </a:rPr>
              <a:t>' </a:t>
            </a:r>
            <a:r>
              <a:rPr lang="lt-LT" sz="2800" dirty="0">
                <a:latin typeface="Calibri" pitchFamily="34" charset="0"/>
              </a:rPr>
              <a:t>–</a:t>
            </a:r>
            <a:r>
              <a:rPr lang="en-GB" sz="2800" dirty="0">
                <a:latin typeface="Calibri" pitchFamily="34" charset="0"/>
              </a:rPr>
              <a:t> </a:t>
            </a:r>
            <a:r>
              <a:rPr lang="lt-LT" sz="2800" dirty="0">
                <a:latin typeface="Calibri" pitchFamily="34" charset="0"/>
              </a:rPr>
              <a:t>neprivalomų instrumentų sudėtingoms problemoms spręsti.</a:t>
            </a:r>
          </a:p>
          <a:p>
            <a:pPr algn="r" fontAlgn="auto">
              <a:spcBef>
                <a:spcPct val="20000"/>
              </a:spcBef>
              <a:spcAft>
                <a:spcPts val="0"/>
              </a:spcAft>
              <a:buClr>
                <a:schemeClr val="hlink"/>
              </a:buClr>
              <a:buSzPct val="60000"/>
              <a:buFont typeface="Wingdings" pitchFamily="2" charset="2"/>
              <a:buNone/>
              <a:defRPr/>
            </a:pPr>
            <a:r>
              <a:rPr lang="lt-LT" sz="2000" i="1" dirty="0">
                <a:effectLst>
                  <a:outerShdw blurRad="38100" dist="38100" dir="2700000" algn="tl">
                    <a:srgbClr val="000000"/>
                  </a:outerShdw>
                </a:effectLst>
                <a:latin typeface="Calibri" pitchFamily="34" charset="0"/>
              </a:rPr>
              <a:t>www.oecd.org</a:t>
            </a:r>
            <a:endParaRPr lang="lt-LT" sz="2400" b="1" dirty="0">
              <a:latin typeface="+mn-lt"/>
            </a:endParaRPr>
          </a:p>
        </p:txBody>
      </p:sp>
      <p:pic>
        <p:nvPicPr>
          <p:cNvPr id="4" name="Picture 8" descr="logo_en">
            <a:hlinkClick r:id="rId2"/>
            <a:extLst>
              <a:ext uri="{FF2B5EF4-FFF2-40B4-BE49-F238E27FC236}">
                <a16:creationId xmlns:a16="http://schemas.microsoft.com/office/drawing/2014/main" id="{6708896E-A279-47B3-9D92-8951CDEFA6DC}"/>
              </a:ext>
            </a:extLst>
          </p:cNvPr>
          <p:cNvPicPr>
            <a:picLocks noChangeAspect="1" noChangeArrowheads="1"/>
          </p:cNvPicPr>
          <p:nvPr/>
        </p:nvPicPr>
        <p:blipFill>
          <a:blip r:embed="rId3" cstate="print"/>
          <a:srcRect/>
          <a:stretch>
            <a:fillRect/>
          </a:stretch>
        </p:blipFill>
        <p:spPr>
          <a:xfrm>
            <a:off x="228600" y="228600"/>
            <a:ext cx="1752600" cy="620713"/>
          </a:xfrm>
          <a:prstGeom prst="rect">
            <a:avLst/>
          </a:prstGeom>
        </p:spPr>
      </p:pic>
    </p:spTree>
    <p:extLst>
      <p:ext uri="{BB962C8B-B14F-4D97-AF65-F5344CB8AC3E}">
        <p14:creationId xmlns:p14="http://schemas.microsoft.com/office/powerpoint/2010/main" val="897769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919162"/>
          </a:xfrm>
        </p:spPr>
        <p:txBody>
          <a:bodyPr rtlCol="0">
            <a:normAutofit/>
          </a:bodyPr>
          <a:lstStyle/>
          <a:p>
            <a:pPr eaLnBrk="1" fontAlgn="auto" hangingPunct="1">
              <a:lnSpc>
                <a:spcPct val="90000"/>
              </a:lnSpc>
              <a:spcAft>
                <a:spcPts val="0"/>
              </a:spcAft>
              <a:defRPr/>
            </a:pPr>
            <a:r>
              <a:rPr lang="lt-LT" sz="3200" b="1"/>
              <a:t>OECD ŠALYS NARĖS</a:t>
            </a:r>
            <a:endParaRPr lang="en-GB" sz="3200" b="1"/>
          </a:p>
        </p:txBody>
      </p:sp>
      <p:graphicFrame>
        <p:nvGraphicFramePr>
          <p:cNvPr id="11" name="Lentelės vietos rezervavimo ženklas 10"/>
          <p:cNvGraphicFramePr>
            <a:graphicFrameLocks noGrp="1"/>
          </p:cNvGraphicFramePr>
          <p:nvPr>
            <p:ph type="tbl" idx="1"/>
            <p:extLst>
              <p:ext uri="{D42A27DB-BD31-4B8C-83A1-F6EECF244321}">
                <p14:modId xmlns:p14="http://schemas.microsoft.com/office/powerpoint/2010/main" val="1704017323"/>
              </p:ext>
            </p:extLst>
          </p:nvPr>
        </p:nvGraphicFramePr>
        <p:xfrm>
          <a:off x="457200" y="1600200"/>
          <a:ext cx="8229600" cy="4114816"/>
        </p:xfrm>
        <a:graphic>
          <a:graphicData uri="http://schemas.openxmlformats.org/drawingml/2006/table">
            <a:tbl>
              <a:tblPr bandRow="1">
                <a:tableStyleId>{5940675A-B579-460E-94D1-54222C63F5DA}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444875">
                <a:tc>
                  <a:txBody>
                    <a:bodyPr/>
                    <a:lstStyle/>
                    <a:p>
                      <a:r>
                        <a:rPr lang="lt-LT" sz="2200" b="1" dirty="0" err="1"/>
                        <a:t>Australia</a:t>
                      </a:r>
                      <a:endParaRPr lang="lt-LT" sz="2200" b="1" dirty="0"/>
                    </a:p>
                    <a:p>
                      <a:r>
                        <a:rPr lang="lt-LT" sz="2200" b="1" dirty="0" err="1"/>
                        <a:t>Austria</a:t>
                      </a:r>
                      <a:endParaRPr lang="lt-LT" sz="2200" b="1" dirty="0"/>
                    </a:p>
                    <a:p>
                      <a:r>
                        <a:rPr lang="lt-LT" sz="2200" b="1" dirty="0" err="1"/>
                        <a:t>Belgium</a:t>
                      </a:r>
                      <a:endParaRPr lang="lt-LT" sz="2200" b="1" dirty="0"/>
                    </a:p>
                    <a:p>
                      <a:r>
                        <a:rPr lang="lt-LT" sz="2200" b="1" dirty="0" err="1"/>
                        <a:t>Canada</a:t>
                      </a:r>
                      <a:r>
                        <a:rPr lang="lt-LT" sz="2200" b="1" dirty="0"/>
                        <a:t> </a:t>
                      </a:r>
                    </a:p>
                    <a:p>
                      <a:r>
                        <a:rPr lang="lt-LT" sz="2200" b="1" dirty="0" err="1"/>
                        <a:t>Chile</a:t>
                      </a:r>
                      <a:endParaRPr lang="lt-LT" sz="2200" b="1" dirty="0"/>
                    </a:p>
                    <a:p>
                      <a:r>
                        <a:rPr lang="lt-LT" sz="2200" b="1" dirty="0" err="1"/>
                        <a:t>Columbia</a:t>
                      </a:r>
                      <a:endParaRPr lang="lt-LT" sz="2200" b="1" dirty="0"/>
                    </a:p>
                    <a:p>
                      <a:r>
                        <a:rPr lang="lt-LT" sz="2200" b="1" dirty="0" err="1"/>
                        <a:t>Costa</a:t>
                      </a:r>
                      <a:r>
                        <a:rPr lang="lt-LT" sz="2200" b="1" dirty="0"/>
                        <a:t> </a:t>
                      </a:r>
                      <a:r>
                        <a:rPr lang="lt-LT" sz="2200" b="1" dirty="0" err="1"/>
                        <a:t>Rica</a:t>
                      </a:r>
                      <a:endParaRPr lang="lt-LT" sz="2200" b="1" dirty="0"/>
                    </a:p>
                    <a:p>
                      <a:r>
                        <a:rPr lang="lt-LT" sz="2200" b="1" dirty="0" err="1"/>
                        <a:t>Czech</a:t>
                      </a:r>
                      <a:r>
                        <a:rPr lang="lt-LT" sz="2200" b="1" dirty="0"/>
                        <a:t> </a:t>
                      </a:r>
                      <a:r>
                        <a:rPr lang="lt-LT" sz="2200" b="1" dirty="0" err="1"/>
                        <a:t>Republic</a:t>
                      </a:r>
                      <a:endParaRPr lang="lt-LT" sz="2200" b="1" dirty="0"/>
                    </a:p>
                    <a:p>
                      <a:r>
                        <a:rPr lang="lt-LT" sz="2200" b="1" dirty="0" err="1"/>
                        <a:t>Denmark</a:t>
                      </a:r>
                      <a:endParaRPr lang="lt-LT" sz="2200" b="1" dirty="0"/>
                    </a:p>
                    <a:p>
                      <a:r>
                        <a:rPr lang="lt-LT" sz="2200" b="1" dirty="0" err="1"/>
                        <a:t>Estonia</a:t>
                      </a:r>
                      <a:endParaRPr lang="lt-LT" sz="2200" b="1" dirty="0"/>
                    </a:p>
                    <a:p>
                      <a:endParaRPr lang="lt-LT" sz="2200" b="1" dirty="0"/>
                    </a:p>
                    <a:p>
                      <a:endParaRPr lang="lt-LT" sz="2200" b="1" dirty="0"/>
                    </a:p>
                  </a:txBody>
                  <a:tcPr marT="45728" marB="45728"/>
                </a:tc>
                <a:tc>
                  <a:txBody>
                    <a:bodyPr/>
                    <a:lstStyle/>
                    <a:p>
                      <a:r>
                        <a:rPr lang="lt-LT" sz="2200" b="1" dirty="0" err="1"/>
                        <a:t>Finland</a:t>
                      </a:r>
                      <a:endParaRPr lang="lt-LT" sz="2200" b="1" dirty="0"/>
                    </a:p>
                    <a:p>
                      <a:r>
                        <a:rPr lang="lt-LT" sz="2200" b="1" dirty="0"/>
                        <a:t>France</a:t>
                      </a:r>
                    </a:p>
                    <a:p>
                      <a:r>
                        <a:rPr lang="lt-LT" sz="2200" b="1" dirty="0"/>
                        <a:t>Germany</a:t>
                      </a:r>
                    </a:p>
                    <a:p>
                      <a:r>
                        <a:rPr lang="lt-LT" sz="2200" b="1" dirty="0" err="1"/>
                        <a:t>Greece</a:t>
                      </a:r>
                      <a:endParaRPr lang="lt-LT" sz="2200" b="1" dirty="0"/>
                    </a:p>
                    <a:p>
                      <a:r>
                        <a:rPr lang="lt-LT" sz="2200" b="1" dirty="0" err="1"/>
                        <a:t>Hungary</a:t>
                      </a:r>
                      <a:endParaRPr lang="lt-LT" sz="2200" b="1" dirty="0"/>
                    </a:p>
                    <a:p>
                      <a:r>
                        <a:rPr lang="lt-LT" sz="2200" b="1" dirty="0" err="1"/>
                        <a:t>Iceland</a:t>
                      </a:r>
                      <a:endParaRPr lang="lt-LT" sz="2200" b="1" dirty="0"/>
                    </a:p>
                    <a:p>
                      <a:r>
                        <a:rPr lang="lt-LT" sz="2200" b="1" dirty="0" err="1"/>
                        <a:t>Ireland</a:t>
                      </a:r>
                      <a:endParaRPr lang="lt-LT" sz="2200" b="1" dirty="0"/>
                    </a:p>
                    <a:p>
                      <a:r>
                        <a:rPr lang="lt-LT" sz="2200" b="1" dirty="0" err="1"/>
                        <a:t>Israel</a:t>
                      </a:r>
                      <a:endParaRPr lang="lt-LT" sz="2200" b="1" dirty="0"/>
                    </a:p>
                    <a:p>
                      <a:r>
                        <a:rPr lang="lt-LT" sz="2200" b="1" dirty="0" err="1"/>
                        <a:t>Italy</a:t>
                      </a:r>
                      <a:endParaRPr lang="lt-LT" sz="2200" b="1" dirty="0"/>
                    </a:p>
                  </a:txBody>
                  <a:tcPr marT="45728" marB="45728"/>
                </a:tc>
                <a:tc>
                  <a:txBody>
                    <a:bodyPr/>
                    <a:lstStyle/>
                    <a:p>
                      <a:r>
                        <a:rPr lang="lt-LT" sz="2200" b="1" dirty="0" err="1"/>
                        <a:t>Japan</a:t>
                      </a:r>
                      <a:endParaRPr lang="lt-LT" sz="2200" b="1" dirty="0"/>
                    </a:p>
                    <a:p>
                      <a:r>
                        <a:rPr lang="lt-LT" sz="2200" b="1" dirty="0" err="1"/>
                        <a:t>Korea</a:t>
                      </a:r>
                      <a:endParaRPr lang="lt-LT" sz="2200" b="1" dirty="0"/>
                    </a:p>
                    <a:p>
                      <a:r>
                        <a:rPr lang="lt-LT" sz="2200" b="1" dirty="0" err="1"/>
                        <a:t>Latvia</a:t>
                      </a:r>
                      <a:endParaRPr lang="lt-LT" sz="2200" b="1" dirty="0"/>
                    </a:p>
                    <a:p>
                      <a:r>
                        <a:rPr lang="lt-LT" sz="2200" b="1" dirty="0">
                          <a:solidFill>
                            <a:schemeClr val="accent3">
                              <a:lumMod val="75000"/>
                            </a:schemeClr>
                          </a:solidFill>
                        </a:rPr>
                        <a:t>Lithuania</a:t>
                      </a:r>
                    </a:p>
                    <a:p>
                      <a:r>
                        <a:rPr lang="lt-LT" sz="2200" b="1" dirty="0" err="1"/>
                        <a:t>Luxembourg</a:t>
                      </a:r>
                      <a:endParaRPr lang="lt-LT" sz="2200" b="1" dirty="0"/>
                    </a:p>
                    <a:p>
                      <a:r>
                        <a:rPr lang="lt-LT" sz="2200" b="1" dirty="0" err="1"/>
                        <a:t>Mexico</a:t>
                      </a:r>
                      <a:endParaRPr lang="lt-LT" sz="2200" b="1" dirty="0"/>
                    </a:p>
                    <a:p>
                      <a:r>
                        <a:rPr lang="lt-LT" sz="2200" b="1" dirty="0" err="1"/>
                        <a:t>Netherlands</a:t>
                      </a:r>
                      <a:endParaRPr lang="lt-LT" sz="2200" b="1" dirty="0"/>
                    </a:p>
                    <a:p>
                      <a:r>
                        <a:rPr lang="lt-LT" sz="2200" b="1" dirty="0" err="1"/>
                        <a:t>New</a:t>
                      </a:r>
                      <a:r>
                        <a:rPr lang="lt-LT" sz="2200" b="1" dirty="0"/>
                        <a:t> </a:t>
                      </a:r>
                      <a:r>
                        <a:rPr lang="lt-LT" sz="2200" b="1" dirty="0" err="1"/>
                        <a:t>Zealand</a:t>
                      </a:r>
                      <a:endParaRPr lang="lt-LT" sz="2200" b="1" dirty="0"/>
                    </a:p>
                    <a:p>
                      <a:r>
                        <a:rPr lang="lt-LT" sz="2200" b="1" dirty="0" err="1"/>
                        <a:t>Norway</a:t>
                      </a:r>
                      <a:endParaRPr lang="lt-LT" sz="2200" b="1" dirty="0"/>
                    </a:p>
                    <a:p>
                      <a:r>
                        <a:rPr lang="lt-LT" sz="2200" b="1" dirty="0" err="1"/>
                        <a:t>Poland</a:t>
                      </a:r>
                      <a:endParaRPr lang="lt-LT" sz="2200" b="1" dirty="0"/>
                    </a:p>
                    <a:p>
                      <a:r>
                        <a:rPr lang="lt-LT" sz="2200" b="1" dirty="0" err="1"/>
                        <a:t>Portugal</a:t>
                      </a:r>
                      <a:endParaRPr lang="lt-LT" sz="2200" b="1" dirty="0"/>
                    </a:p>
                    <a:p>
                      <a:endParaRPr lang="lt-LT" sz="2200" b="1" dirty="0"/>
                    </a:p>
                  </a:txBody>
                  <a:tcPr marT="45728" marB="45728"/>
                </a:tc>
                <a:tc>
                  <a:txBody>
                    <a:bodyPr/>
                    <a:lstStyle/>
                    <a:p>
                      <a:r>
                        <a:rPr lang="lt-LT" sz="2200" b="1" dirty="0" err="1"/>
                        <a:t>Slovak</a:t>
                      </a:r>
                      <a:r>
                        <a:rPr lang="lt-LT" sz="2200" b="1" dirty="0"/>
                        <a:t> </a:t>
                      </a:r>
                      <a:r>
                        <a:rPr lang="lt-LT" sz="2200" b="1" dirty="0" err="1"/>
                        <a:t>Republic</a:t>
                      </a:r>
                      <a:endParaRPr lang="lt-LT" sz="2200" b="1" dirty="0"/>
                    </a:p>
                    <a:p>
                      <a:r>
                        <a:rPr lang="lt-LT" sz="2200" b="1" dirty="0" err="1"/>
                        <a:t>Slovenia</a:t>
                      </a:r>
                      <a:endParaRPr lang="lt-LT" sz="2200" b="1" dirty="0"/>
                    </a:p>
                    <a:p>
                      <a:r>
                        <a:rPr lang="lt-LT" sz="2200" b="1" dirty="0" err="1"/>
                        <a:t>Spain</a:t>
                      </a:r>
                      <a:endParaRPr lang="lt-LT" sz="2200" b="1" dirty="0"/>
                    </a:p>
                    <a:p>
                      <a:r>
                        <a:rPr lang="lt-LT" sz="2200" b="1" dirty="0" err="1"/>
                        <a:t>Sweden</a:t>
                      </a:r>
                      <a:endParaRPr lang="lt-LT" sz="2200" b="1" dirty="0"/>
                    </a:p>
                    <a:p>
                      <a:r>
                        <a:rPr lang="lt-LT" sz="2200" b="1" dirty="0" err="1"/>
                        <a:t>Switzerland</a:t>
                      </a:r>
                      <a:endParaRPr lang="lt-LT" sz="2200" b="1" dirty="0"/>
                    </a:p>
                    <a:p>
                      <a:r>
                        <a:rPr lang="lt-LT" sz="2200" b="1" dirty="0" err="1"/>
                        <a:t>Turkey</a:t>
                      </a:r>
                      <a:endParaRPr lang="lt-LT" sz="2200" b="1" dirty="0"/>
                    </a:p>
                    <a:p>
                      <a:r>
                        <a:rPr lang="lt-LT" sz="2200" b="1" dirty="0"/>
                        <a:t>United </a:t>
                      </a:r>
                      <a:r>
                        <a:rPr lang="lt-LT" sz="2200" b="1" dirty="0" err="1"/>
                        <a:t>Kingdom</a:t>
                      </a:r>
                      <a:endParaRPr lang="lt-LT" sz="2200" b="1" dirty="0"/>
                    </a:p>
                    <a:p>
                      <a:r>
                        <a:rPr lang="lt-LT" sz="2200" b="1" dirty="0"/>
                        <a:t>United </a:t>
                      </a:r>
                      <a:r>
                        <a:rPr lang="lt-LT" sz="2200" b="1" dirty="0" err="1"/>
                        <a:t>States</a:t>
                      </a:r>
                      <a:endParaRPr lang="lt-LT" sz="2200" b="1" dirty="0"/>
                    </a:p>
                    <a:p>
                      <a:endParaRPr lang="lt-LT" sz="2200" b="1" dirty="0"/>
                    </a:p>
                  </a:txBody>
                  <a:tcPr marT="45728" marB="45728"/>
                </a:tc>
                <a:extLst>
                  <a:ext uri="{0D108BD9-81ED-4DB2-BD59-A6C34878D82A}">
                    <a16:rowId xmlns:a16="http://schemas.microsoft.com/office/drawing/2014/main" val="1000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ABFB4E5-0EF7-4B4B-9DEE-DBE36CB6676E}"/>
              </a:ext>
            </a:extLst>
          </p:cNvPr>
          <p:cNvSpPr>
            <a:spLocks noGrp="1"/>
          </p:cNvSpPr>
          <p:nvPr>
            <p:ph type="title"/>
          </p:nvPr>
        </p:nvSpPr>
        <p:spPr>
          <a:xfrm>
            <a:off x="0" y="0"/>
            <a:ext cx="9144000" cy="980728"/>
          </a:xfrm>
        </p:spPr>
        <p:txBody>
          <a:bodyPr/>
          <a:lstStyle/>
          <a:p>
            <a:r>
              <a:rPr lang="lt-LT" b="1" dirty="0"/>
              <a:t>OECD organizacinė struktūra</a:t>
            </a:r>
          </a:p>
        </p:txBody>
      </p:sp>
      <p:pic>
        <p:nvPicPr>
          <p:cNvPr id="3" name="Paveikslėlis 2">
            <a:extLst>
              <a:ext uri="{FF2B5EF4-FFF2-40B4-BE49-F238E27FC236}">
                <a16:creationId xmlns:a16="http://schemas.microsoft.com/office/drawing/2014/main" id="{49909F1F-1226-4281-B610-261793722C8F}"/>
              </a:ext>
            </a:extLst>
          </p:cNvPr>
          <p:cNvPicPr>
            <a:picLocks noChangeAspect="1"/>
          </p:cNvPicPr>
          <p:nvPr/>
        </p:nvPicPr>
        <p:blipFill rotWithShape="1">
          <a:blip r:embed="rId2"/>
          <a:srcRect l="19760" t="19551" r="1280" b="6950"/>
          <a:stretch/>
        </p:blipFill>
        <p:spPr>
          <a:xfrm>
            <a:off x="107504" y="1124744"/>
            <a:ext cx="8568952" cy="5544616"/>
          </a:xfrm>
          <a:prstGeom prst="rect">
            <a:avLst/>
          </a:prstGeom>
        </p:spPr>
      </p:pic>
    </p:spTree>
    <p:extLst>
      <p:ext uri="{BB962C8B-B14F-4D97-AF65-F5344CB8AC3E}">
        <p14:creationId xmlns:p14="http://schemas.microsoft.com/office/powerpoint/2010/main" val="405213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43063" y="0"/>
            <a:ext cx="7500937" cy="1181943"/>
          </a:xfrm>
        </p:spPr>
        <p:txBody>
          <a:bodyPr rtlCol="0">
            <a:normAutofit/>
          </a:bodyPr>
          <a:lstStyle/>
          <a:p>
            <a:pPr eaLnBrk="1" fontAlgn="auto" hangingPunct="1">
              <a:lnSpc>
                <a:spcPct val="80000"/>
              </a:lnSpc>
              <a:spcAft>
                <a:spcPts val="0"/>
              </a:spcAft>
              <a:defRPr/>
            </a:pPr>
            <a:r>
              <a:rPr lang="lt-LT" sz="3600" b="1" dirty="0"/>
              <a:t>United </a:t>
            </a:r>
            <a:r>
              <a:rPr lang="lt-LT" sz="3600" b="1" dirty="0" err="1"/>
              <a:t>Nations</a:t>
            </a:r>
            <a:r>
              <a:rPr lang="lt-LT" sz="3600" b="1" dirty="0"/>
              <a:t> </a:t>
            </a:r>
            <a:r>
              <a:rPr lang="lt-LT" sz="3600" b="1" dirty="0" err="1"/>
              <a:t>Development</a:t>
            </a:r>
            <a:r>
              <a:rPr lang="lt-LT" sz="3600" b="1" dirty="0"/>
              <a:t> </a:t>
            </a:r>
            <a:r>
              <a:rPr lang="lt-LT" sz="3600" b="1" dirty="0" err="1"/>
              <a:t>Programme</a:t>
            </a:r>
            <a:r>
              <a:rPr lang="lt-LT" sz="3600" b="1" dirty="0"/>
              <a:t> (U</a:t>
            </a:r>
            <a:r>
              <a:rPr lang="en-US" sz="3600" b="1" dirty="0"/>
              <a:t>NDP</a:t>
            </a:r>
            <a:r>
              <a:rPr lang="lt-LT" sz="3600" b="1" dirty="0"/>
              <a:t>)</a:t>
            </a:r>
            <a:endParaRPr lang="en-US" sz="3600" b="1" dirty="0"/>
          </a:p>
        </p:txBody>
      </p:sp>
      <p:sp>
        <p:nvSpPr>
          <p:cNvPr id="57347" name="Rectangle 3"/>
          <p:cNvSpPr>
            <a:spLocks noGrp="1" noChangeArrowheads="1"/>
          </p:cNvSpPr>
          <p:nvPr>
            <p:ph type="body" sz="half" idx="1"/>
          </p:nvPr>
        </p:nvSpPr>
        <p:spPr>
          <a:xfrm>
            <a:off x="323850" y="1700213"/>
            <a:ext cx="8569325" cy="4752975"/>
          </a:xfrm>
        </p:spPr>
        <p:txBody>
          <a:bodyPr/>
          <a:lstStyle/>
          <a:p>
            <a:pPr marL="0" indent="0" algn="just" eaLnBrk="1" hangingPunct="1">
              <a:buFont typeface="Wingdings" pitchFamily="2" charset="2"/>
              <a:buNone/>
            </a:pPr>
            <a:r>
              <a:rPr lang="lt-LT" altLang="lt-LT" sz="2800" dirty="0"/>
              <a:t>Jungtinių Tautų padalinys, veikiantis daugiau kaip 170 šalių, siekiantis panaikinti skurdą ir sumažinti nelygybę. </a:t>
            </a:r>
          </a:p>
          <a:p>
            <a:pPr marL="0" indent="0" algn="just" eaLnBrk="1" hangingPunct="1">
              <a:buFont typeface="Wingdings" pitchFamily="2" charset="2"/>
              <a:buNone/>
            </a:pPr>
            <a:r>
              <a:rPr lang="lt-LT" altLang="lt-LT" sz="2800" dirty="0"/>
              <a:t>Koncentruojasi veiklai trijose srityse:</a:t>
            </a:r>
          </a:p>
          <a:p>
            <a:pPr algn="just" eaLnBrk="1" hangingPunct="1">
              <a:buFont typeface="Wingdings" panose="05000000000000000000" pitchFamily="2" charset="2"/>
              <a:buChar char="Ø"/>
            </a:pPr>
            <a:r>
              <a:rPr lang="lt-LT" altLang="lt-LT" sz="2800" dirty="0"/>
              <a:t>tvari plėtra,</a:t>
            </a:r>
          </a:p>
          <a:p>
            <a:pPr algn="just" eaLnBrk="1" hangingPunct="1">
              <a:buFont typeface="Wingdings" panose="05000000000000000000" pitchFamily="2" charset="2"/>
              <a:buChar char="Ø"/>
            </a:pPr>
            <a:r>
              <a:rPr lang="lt-LT" altLang="lt-LT" sz="2800" dirty="0"/>
              <a:t>demokratinis valdymas ir taikos siekimas,</a:t>
            </a:r>
          </a:p>
          <a:p>
            <a:pPr algn="just" eaLnBrk="1" hangingPunct="1">
              <a:buFont typeface="Wingdings" panose="05000000000000000000" pitchFamily="2" charset="2"/>
              <a:buChar char="Ø"/>
            </a:pPr>
            <a:r>
              <a:rPr lang="lt-LT" altLang="lt-LT" sz="2800" dirty="0"/>
              <a:t>atsparumas klimato kaitai ir krizėms.</a:t>
            </a:r>
          </a:p>
          <a:p>
            <a:pPr algn="just" eaLnBrk="1" hangingPunct="1">
              <a:buFont typeface="Wingdings" panose="05000000000000000000" pitchFamily="2" charset="2"/>
              <a:buChar char="Ø"/>
            </a:pPr>
            <a:endParaRPr lang="en-GB" altLang="lt-LT" sz="2800" dirty="0"/>
          </a:p>
          <a:p>
            <a:pPr marL="0" indent="0" algn="ctr">
              <a:lnSpc>
                <a:spcPct val="80000"/>
              </a:lnSpc>
              <a:buNone/>
            </a:pPr>
            <a:r>
              <a:rPr lang="lt-LT" dirty="0"/>
              <a:t>Padeda šalims siekti tvarios plėtros tikslų (</a:t>
            </a:r>
            <a:r>
              <a:rPr lang="lt-LT" i="1" dirty="0" err="1"/>
              <a:t>Sustainable</a:t>
            </a:r>
            <a:r>
              <a:rPr lang="lt-LT" i="1" dirty="0"/>
              <a:t> </a:t>
            </a:r>
            <a:r>
              <a:rPr lang="lt-LT" i="1" dirty="0" err="1"/>
              <a:t>Development</a:t>
            </a:r>
            <a:r>
              <a:rPr lang="lt-LT" i="1" dirty="0"/>
              <a:t> </a:t>
            </a:r>
            <a:r>
              <a:rPr lang="lt-LT" i="1" dirty="0" err="1"/>
              <a:t>Goals</a:t>
            </a:r>
            <a:r>
              <a:rPr lang="lt-LT" dirty="0"/>
              <a:t>)</a:t>
            </a:r>
          </a:p>
          <a:p>
            <a:pPr marL="0" indent="0" algn="r" eaLnBrk="1" hangingPunct="1">
              <a:buFont typeface="Wingdings" pitchFamily="2" charset="2"/>
              <a:buNone/>
            </a:pPr>
            <a:r>
              <a:rPr lang="lt-LT" altLang="lt-LT" sz="2400" i="1" dirty="0"/>
              <a:t>www.undp.org</a:t>
            </a:r>
          </a:p>
        </p:txBody>
      </p:sp>
      <p:pic>
        <p:nvPicPr>
          <p:cNvPr id="10244" name="Picture 6" descr="undple">
            <a:hlinkClick r:id="rId3"/>
          </p:cNvPr>
          <p:cNvPicPr>
            <a:picLocks noGrp="1" noChangeAspect="1" noChangeArrowheads="1"/>
          </p:cNvPicPr>
          <p:nvPr>
            <p:ph sz="half" idx="2"/>
          </p:nvPr>
        </p:nvPicPr>
        <p:blipFill>
          <a:blip r:embed="rId4" cstate="print"/>
          <a:srcRect/>
          <a:stretch>
            <a:fillRect/>
          </a:stretch>
        </p:blipFill>
        <p:spPr>
          <a:xfrm>
            <a:off x="-13296" y="0"/>
            <a:ext cx="1631003" cy="118194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7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734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7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873125"/>
          </a:xfrm>
        </p:spPr>
        <p:txBody>
          <a:bodyPr rtlCol="0">
            <a:normAutofit/>
          </a:bodyPr>
          <a:lstStyle/>
          <a:p>
            <a:pPr eaLnBrk="1" fontAlgn="auto" hangingPunct="1">
              <a:spcAft>
                <a:spcPts val="0"/>
              </a:spcAft>
              <a:defRPr/>
            </a:pPr>
            <a:r>
              <a:rPr lang="lt-LT" sz="3600" b="1"/>
              <a:t>OECD: v</a:t>
            </a:r>
            <a:r>
              <a:rPr lang="en-US" sz="3600" b="1"/>
              <a:t>eikla</a:t>
            </a:r>
            <a:endParaRPr lang="en-GB" sz="3600" b="1"/>
          </a:p>
        </p:txBody>
      </p:sp>
      <p:sp>
        <p:nvSpPr>
          <p:cNvPr id="62467"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62469" name="Text Box 5"/>
          <p:cNvSpPr txBox="1">
            <a:spLocks noChangeArrowheads="1"/>
          </p:cNvSpPr>
          <p:nvPr/>
        </p:nvSpPr>
        <p:spPr bwMode="auto">
          <a:xfrm>
            <a:off x="323056" y="1124744"/>
            <a:ext cx="8497887" cy="6063198"/>
          </a:xfrm>
          <a:prstGeom prst="rect">
            <a:avLst/>
          </a:prstGeom>
          <a:noFill/>
          <a:ln w="12700">
            <a:noFill/>
            <a:miter lim="800000"/>
            <a:headEnd/>
            <a:tailEnd/>
          </a:ln>
          <a:effectLst/>
        </p:spPr>
        <p:txBody>
          <a:bodyPr>
            <a:spAutoFit/>
          </a:bodyPr>
          <a:lstStyle/>
          <a:p>
            <a:pPr algn="just" fontAlgn="auto">
              <a:spcBef>
                <a:spcPts val="600"/>
              </a:spcBef>
              <a:spcAft>
                <a:spcPts val="0"/>
              </a:spcAft>
              <a:buSzPct val="85000"/>
              <a:buFont typeface="Wingdings" pitchFamily="2" charset="2"/>
              <a:buNone/>
              <a:defRPr/>
            </a:pPr>
            <a:r>
              <a:rPr lang="lt-LT" sz="2000" b="1" dirty="0">
                <a:latin typeface="+mn-lt"/>
              </a:rPr>
              <a:t>Taryba</a:t>
            </a:r>
            <a:r>
              <a:rPr lang="lt-LT" sz="2000" dirty="0">
                <a:latin typeface="+mn-lt"/>
              </a:rPr>
              <a:t> yra OECD vadovaujantis organas. Ją  sudaro šalių narių ir Europos Komisijos ambasadoriai, jai vadovauja</a:t>
            </a:r>
            <a:r>
              <a:rPr lang="en-US" sz="2000" dirty="0">
                <a:latin typeface="+mn-lt"/>
              </a:rPr>
              <a:t> </a:t>
            </a:r>
            <a:r>
              <a:rPr lang="lt-LT" sz="2000" dirty="0">
                <a:latin typeface="+mn-lt"/>
              </a:rPr>
              <a:t>Generalinis sekretorius. Taryba reguliariai posėdžiauja, o kartą per metus rengiamas Ministrų tarybos susitikimas, kuriame dalyvauja valstybių vadovai, ekonomikos bei užsienio reikalų ministrai, kurie nustato veiklos prioritetus, keičiasi informacija ir pan. </a:t>
            </a:r>
          </a:p>
          <a:p>
            <a:pPr algn="just" fontAlgn="auto">
              <a:spcBef>
                <a:spcPts val="600"/>
              </a:spcBef>
              <a:spcAft>
                <a:spcPts val="0"/>
              </a:spcAft>
              <a:buSzPct val="85000"/>
              <a:buFont typeface="Wingdings" pitchFamily="2" charset="2"/>
              <a:buNone/>
              <a:defRPr/>
            </a:pPr>
            <a:r>
              <a:rPr lang="lt-LT" sz="2000" dirty="0">
                <a:latin typeface="+mn-lt"/>
              </a:rPr>
              <a:t>OECD veikia per daugiau kaip 300 </a:t>
            </a:r>
            <a:r>
              <a:rPr lang="lt-LT" sz="2000" b="1" dirty="0">
                <a:latin typeface="+mn-lt"/>
              </a:rPr>
              <a:t>komitetų, </a:t>
            </a:r>
            <a:r>
              <a:rPr lang="lt-LT" sz="2000" dirty="0">
                <a:latin typeface="+mn-lt"/>
              </a:rPr>
              <a:t>ekspertų ir darbo grupių beveik visose politikos srityse. Komitetai siūlo sprendimus, atlieka šalių narių duomenų ir politikos  analizę švietimo, finansų, prekybos, socialinės apsaugos aplinkos apsaugos ir kitose srityse, veikdami kartu su šalių ekspertais. Komitetų nariai renkami iš vyriausybių, akademinės bendruomenės, verslo ir pilietinės visuomenės.</a:t>
            </a:r>
          </a:p>
          <a:p>
            <a:pPr algn="just" fontAlgn="auto">
              <a:spcBef>
                <a:spcPts val="600"/>
              </a:spcBef>
              <a:spcAft>
                <a:spcPts val="0"/>
              </a:spcAft>
              <a:buSzPct val="85000"/>
              <a:defRPr/>
            </a:pPr>
            <a:r>
              <a:rPr lang="en-US" sz="2000" b="1" dirty="0">
                <a:latin typeface="+mn-lt"/>
              </a:rPr>
              <a:t>Se</a:t>
            </a:r>
            <a:r>
              <a:rPr lang="lt-LT" sz="2000" b="1" dirty="0">
                <a:latin typeface="+mn-lt"/>
              </a:rPr>
              <a:t>k</a:t>
            </a:r>
            <a:r>
              <a:rPr lang="en-US" sz="2000" b="1" dirty="0">
                <a:latin typeface="+mn-lt"/>
              </a:rPr>
              <a:t>ret</a:t>
            </a:r>
            <a:r>
              <a:rPr lang="lt-LT" sz="2000" b="1" dirty="0" err="1">
                <a:latin typeface="+mn-lt"/>
              </a:rPr>
              <a:t>oriatas</a:t>
            </a:r>
            <a:r>
              <a:rPr lang="lt-LT" sz="2000" b="1" dirty="0">
                <a:latin typeface="+mn-lt"/>
              </a:rPr>
              <a:t> </a:t>
            </a:r>
            <a:r>
              <a:rPr lang="lt-LT" sz="2000" dirty="0">
                <a:latin typeface="+mn-lt"/>
              </a:rPr>
              <a:t>vykdo OECD veiklą. </a:t>
            </a:r>
            <a:r>
              <a:rPr lang="en-US" sz="2000" dirty="0">
                <a:latin typeface="+mn-lt"/>
              </a:rPr>
              <a:t> </a:t>
            </a:r>
            <a:r>
              <a:rPr lang="lt-LT" sz="2000" dirty="0">
                <a:latin typeface="+mn-lt"/>
              </a:rPr>
              <a:t>Jį sudaro direktoratai ir padaliniai, dirbantys su politikais ir įtakojančiais politiką žmonėmis kiekvienoje šalyje</a:t>
            </a:r>
            <a:r>
              <a:rPr lang="en-US" sz="2000" dirty="0">
                <a:latin typeface="+mn-lt"/>
              </a:rPr>
              <a:t>, </a:t>
            </a:r>
            <a:r>
              <a:rPr lang="lt-LT" sz="2000" dirty="0">
                <a:latin typeface="+mn-lt"/>
              </a:rPr>
              <a:t>kartu su komitetais pateikiantys jiems įžvalgas ir ekspertizę reikalingą politikos sprendimams. </a:t>
            </a:r>
          </a:p>
          <a:p>
            <a:pPr algn="just" fontAlgn="auto">
              <a:spcBef>
                <a:spcPts val="600"/>
              </a:spcBef>
              <a:spcAft>
                <a:spcPts val="0"/>
              </a:spcAft>
              <a:buSzPct val="85000"/>
              <a:defRPr/>
            </a:pPr>
            <a:r>
              <a:rPr lang="lt-LT" sz="2000" dirty="0">
                <a:latin typeface="Calibri" pitchFamily="34" charset="0"/>
              </a:rPr>
              <a:t>OECD yra vienas didžiausių ir patikimiausių pasaulyje palyginamų statistinių, ekonomikos ir socialinių </a:t>
            </a:r>
            <a:r>
              <a:rPr lang="lt-LT" sz="2000" b="1" dirty="0">
                <a:latin typeface="Calibri" pitchFamily="34" charset="0"/>
              </a:rPr>
              <a:t>duomenų šaltinių. </a:t>
            </a:r>
          </a:p>
          <a:p>
            <a:pPr algn="just" fontAlgn="auto">
              <a:spcBef>
                <a:spcPts val="600"/>
              </a:spcBef>
              <a:spcAft>
                <a:spcPts val="0"/>
              </a:spcAft>
              <a:buSzPct val="85000"/>
              <a:buFont typeface="Wingdings" pitchFamily="2" charset="2"/>
              <a:buNone/>
              <a:defRPr/>
            </a:pP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873125"/>
          </a:xfrm>
        </p:spPr>
        <p:txBody>
          <a:bodyPr rtlCol="0">
            <a:normAutofit/>
          </a:bodyPr>
          <a:lstStyle/>
          <a:p>
            <a:pPr eaLnBrk="1" fontAlgn="auto" hangingPunct="1">
              <a:spcAft>
                <a:spcPts val="0"/>
              </a:spcAft>
              <a:defRPr/>
            </a:pPr>
            <a:r>
              <a:rPr lang="lt-LT" sz="3600" b="1" dirty="0"/>
              <a:t>OECD direktoratai</a:t>
            </a:r>
            <a:endParaRPr lang="en-GB" sz="3600" b="1" dirty="0"/>
          </a:p>
        </p:txBody>
      </p:sp>
      <p:sp>
        <p:nvSpPr>
          <p:cNvPr id="62467"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62469" name="Text Box 5"/>
          <p:cNvSpPr txBox="1">
            <a:spLocks noChangeArrowheads="1"/>
          </p:cNvSpPr>
          <p:nvPr/>
        </p:nvSpPr>
        <p:spPr bwMode="auto">
          <a:xfrm>
            <a:off x="323056" y="1052736"/>
            <a:ext cx="8497887" cy="5693866"/>
          </a:xfrm>
          <a:prstGeom prst="rect">
            <a:avLst/>
          </a:prstGeom>
          <a:noFill/>
          <a:ln w="12700">
            <a:noFill/>
            <a:miter lim="800000"/>
            <a:headEnd/>
            <a:tailEnd/>
          </a:ln>
          <a:effectLst/>
        </p:spPr>
        <p:txBody>
          <a:bodyPr>
            <a:spAutoFit/>
          </a:bodyPr>
          <a:lstStyle/>
          <a:p>
            <a:pPr marL="457200" indent="-457200">
              <a:buFont typeface="Wingdings" panose="05000000000000000000" pitchFamily="2" charset="2"/>
              <a:buChar char="Ø"/>
            </a:pPr>
            <a:r>
              <a:rPr lang="en-US" sz="2800" dirty="0">
                <a:latin typeface="+mn-lt"/>
              </a:rPr>
              <a:t>Development Co-operation Directorate</a:t>
            </a:r>
          </a:p>
          <a:p>
            <a:pPr marL="457200" indent="-457200">
              <a:buFont typeface="Wingdings" panose="05000000000000000000" pitchFamily="2" charset="2"/>
              <a:buChar char="Ø"/>
            </a:pPr>
            <a:r>
              <a:rPr lang="en-US" sz="2800" dirty="0">
                <a:latin typeface="+mn-lt"/>
              </a:rPr>
              <a:t>Economics Department</a:t>
            </a:r>
          </a:p>
          <a:p>
            <a:pPr marL="457200" indent="-457200">
              <a:buFont typeface="Wingdings" panose="05000000000000000000" pitchFamily="2" charset="2"/>
              <a:buChar char="Ø"/>
            </a:pPr>
            <a:r>
              <a:rPr lang="en-US" sz="2800" dirty="0">
                <a:latin typeface="+mn-lt"/>
              </a:rPr>
              <a:t>Directorate for Education and Skills</a:t>
            </a:r>
          </a:p>
          <a:p>
            <a:pPr marL="457200" indent="-457200">
              <a:buFont typeface="Wingdings" panose="05000000000000000000" pitchFamily="2" charset="2"/>
              <a:buChar char="Ø"/>
            </a:pPr>
            <a:r>
              <a:rPr lang="en-US" sz="2800" b="1" dirty="0">
                <a:latin typeface="+mn-lt"/>
              </a:rPr>
              <a:t>Directorate for Employment, </a:t>
            </a:r>
            <a:r>
              <a:rPr lang="en-US" sz="2800" b="1" dirty="0" err="1">
                <a:latin typeface="+mn-lt"/>
              </a:rPr>
              <a:t>Labour</a:t>
            </a:r>
            <a:r>
              <a:rPr lang="en-US" sz="2800" b="1" dirty="0">
                <a:latin typeface="+mn-lt"/>
              </a:rPr>
              <a:t> and Social Affairs</a:t>
            </a:r>
          </a:p>
          <a:p>
            <a:pPr marL="457200" indent="-457200">
              <a:buFont typeface="Wingdings" panose="05000000000000000000" pitchFamily="2" charset="2"/>
              <a:buChar char="Ø"/>
            </a:pPr>
            <a:r>
              <a:rPr lang="en-US" sz="2800" dirty="0">
                <a:latin typeface="+mn-lt"/>
              </a:rPr>
              <a:t>Centre for Entrepreneurship, SMEs, Regions and Cities</a:t>
            </a:r>
          </a:p>
          <a:p>
            <a:pPr marL="457200" indent="-457200">
              <a:buFont typeface="Wingdings" panose="05000000000000000000" pitchFamily="2" charset="2"/>
              <a:buChar char="Ø"/>
            </a:pPr>
            <a:r>
              <a:rPr lang="en-US" sz="2800" dirty="0">
                <a:latin typeface="+mn-lt"/>
              </a:rPr>
              <a:t>Environment Directorate</a:t>
            </a:r>
          </a:p>
          <a:p>
            <a:pPr marL="457200" indent="-457200">
              <a:buFont typeface="Wingdings" panose="05000000000000000000" pitchFamily="2" charset="2"/>
              <a:buChar char="Ø"/>
            </a:pPr>
            <a:r>
              <a:rPr lang="en-US" sz="2800" dirty="0">
                <a:latin typeface="+mn-lt"/>
              </a:rPr>
              <a:t>Directorate for Financial and Enterprise Affairs</a:t>
            </a:r>
          </a:p>
          <a:p>
            <a:pPr marL="457200" indent="-457200">
              <a:buFont typeface="Wingdings" panose="05000000000000000000" pitchFamily="2" charset="2"/>
              <a:buChar char="Ø"/>
            </a:pPr>
            <a:r>
              <a:rPr lang="en-US" sz="2800" dirty="0">
                <a:latin typeface="+mn-lt"/>
              </a:rPr>
              <a:t>Directorate for Public Governance</a:t>
            </a:r>
          </a:p>
          <a:p>
            <a:pPr marL="457200" indent="-457200">
              <a:buFont typeface="Wingdings" panose="05000000000000000000" pitchFamily="2" charset="2"/>
              <a:buChar char="Ø"/>
            </a:pPr>
            <a:r>
              <a:rPr lang="en-US" sz="2800" dirty="0">
                <a:latin typeface="+mn-lt"/>
              </a:rPr>
              <a:t>Directorate for Science, Technology and Innovation</a:t>
            </a:r>
          </a:p>
          <a:p>
            <a:pPr marL="457200" indent="-457200">
              <a:buFont typeface="Wingdings" panose="05000000000000000000" pitchFamily="2" charset="2"/>
              <a:buChar char="Ø"/>
            </a:pPr>
            <a:r>
              <a:rPr lang="en-US" sz="2800" dirty="0">
                <a:latin typeface="+mn-lt"/>
              </a:rPr>
              <a:t>Statistics and Data Directorate</a:t>
            </a:r>
          </a:p>
          <a:p>
            <a:pPr marL="457200" indent="-457200">
              <a:buFont typeface="Wingdings" panose="05000000000000000000" pitchFamily="2" charset="2"/>
              <a:buChar char="Ø"/>
            </a:pPr>
            <a:r>
              <a:rPr lang="en-US" sz="2800" dirty="0">
                <a:latin typeface="+mn-lt"/>
              </a:rPr>
              <a:t>Centre for Tax Policy and Administration</a:t>
            </a:r>
          </a:p>
          <a:p>
            <a:pPr marL="457200" indent="-457200">
              <a:buFont typeface="Wingdings" panose="05000000000000000000" pitchFamily="2" charset="2"/>
              <a:buChar char="Ø"/>
            </a:pPr>
            <a:r>
              <a:rPr lang="en-US" sz="2800" dirty="0">
                <a:latin typeface="+mn-lt"/>
              </a:rPr>
              <a:t>Trade and Agriculture Directorate</a:t>
            </a:r>
            <a:endParaRPr lang="en-GB" sz="2800" dirty="0">
              <a:latin typeface="Calibri" pitchFamily="34" charset="0"/>
            </a:endParaRPr>
          </a:p>
        </p:txBody>
      </p:sp>
    </p:spTree>
    <p:extLst>
      <p:ext uri="{BB962C8B-B14F-4D97-AF65-F5344CB8AC3E}">
        <p14:creationId xmlns:p14="http://schemas.microsoft.com/office/powerpoint/2010/main" val="250798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46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246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246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246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246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246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246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196752"/>
          </a:xfrm>
        </p:spPr>
        <p:txBody>
          <a:bodyPr rtlCol="0">
            <a:noAutofit/>
          </a:bodyPr>
          <a:lstStyle/>
          <a:p>
            <a:pPr eaLnBrk="1" fontAlgn="auto" hangingPunct="1">
              <a:spcAft>
                <a:spcPts val="0"/>
              </a:spcAft>
              <a:defRPr/>
            </a:pPr>
            <a:r>
              <a:rPr lang="lt-LT" sz="3600" b="1"/>
              <a:t>OECD: Directorate For Employment, Labour </a:t>
            </a:r>
            <a:r>
              <a:rPr lang="en-US" sz="3600" b="1"/>
              <a:t>a</a:t>
            </a:r>
            <a:r>
              <a:rPr lang="lt-LT" sz="3600" b="1"/>
              <a:t>nd Social Affairs </a:t>
            </a:r>
            <a:endParaRPr lang="en-GB" sz="3600" b="1"/>
          </a:p>
        </p:txBody>
      </p:sp>
      <p:sp>
        <p:nvSpPr>
          <p:cNvPr id="75779"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75781" name="Text Box 5"/>
          <p:cNvSpPr txBox="1">
            <a:spLocks noChangeArrowheads="1"/>
          </p:cNvSpPr>
          <p:nvPr/>
        </p:nvSpPr>
        <p:spPr bwMode="auto">
          <a:xfrm>
            <a:off x="395536" y="1628800"/>
            <a:ext cx="8497887" cy="4789487"/>
          </a:xfrm>
          <a:prstGeom prst="rect">
            <a:avLst/>
          </a:prstGeom>
          <a:noFill/>
          <a:ln w="12700">
            <a:noFill/>
            <a:miter lim="800000"/>
            <a:headEnd/>
            <a:tailEnd/>
          </a:ln>
          <a:effectLst/>
        </p:spPr>
        <p:txBody>
          <a:bodyPr>
            <a:spAutoFit/>
          </a:bodyPr>
          <a:lstStyle/>
          <a:p>
            <a:pPr algn="just" fontAlgn="auto">
              <a:spcBef>
                <a:spcPts val="0"/>
              </a:spcBef>
              <a:spcAft>
                <a:spcPts val="0"/>
              </a:spcAft>
              <a:buSzPct val="85000"/>
              <a:buFont typeface="Wingdings" pitchFamily="2" charset="2"/>
              <a:buNone/>
              <a:defRPr/>
            </a:pPr>
            <a:r>
              <a:rPr lang="lt-LT" sz="2800" dirty="0">
                <a:latin typeface="+mn-lt"/>
              </a:rPr>
              <a:t>Direktoratas yra OECD šalių narių patarėjas, teikiantis politikos analizę ir statistikos duomenis užimtumo, migracijos, socialinių reikalų, sveikatos ir panašiais klausimais. Prioritetai:</a:t>
            </a:r>
          </a:p>
          <a:p>
            <a:pPr indent="442913" algn="just" fontAlgn="auto">
              <a:spcBef>
                <a:spcPts val="0"/>
              </a:spcBef>
              <a:spcAft>
                <a:spcPts val="0"/>
              </a:spcAft>
              <a:buSzPct val="85000"/>
              <a:buFont typeface="Wingdings" pitchFamily="2" charset="2"/>
              <a:buChar char="Ø"/>
              <a:defRPr/>
            </a:pPr>
            <a:r>
              <a:rPr lang="lt-LT" sz="2800" dirty="0">
                <a:latin typeface="+mn-lt"/>
              </a:rPr>
              <a:t>užimtumo didinimas, darbo našumo kėlimas, </a:t>
            </a:r>
            <a:r>
              <a:rPr lang="lt-LT" sz="2800" dirty="0" err="1">
                <a:latin typeface="+mn-lt"/>
              </a:rPr>
              <a:t>dirban-čiųjų</a:t>
            </a:r>
            <a:r>
              <a:rPr lang="lt-LT" sz="2800" dirty="0">
                <a:latin typeface="+mn-lt"/>
              </a:rPr>
              <a:t> gebėjimų ugdymas;</a:t>
            </a:r>
          </a:p>
          <a:p>
            <a:pPr indent="442913" algn="just" fontAlgn="auto">
              <a:spcBef>
                <a:spcPts val="0"/>
              </a:spcBef>
              <a:spcAft>
                <a:spcPts val="0"/>
              </a:spcAft>
              <a:buSzPct val="85000"/>
              <a:buFont typeface="Wingdings" pitchFamily="2" charset="2"/>
              <a:buChar char="Ø"/>
              <a:defRPr/>
            </a:pPr>
            <a:r>
              <a:rPr lang="lt-LT" sz="2800" dirty="0">
                <a:latin typeface="+mn-lt"/>
              </a:rPr>
              <a:t>socialinės apsaugos sistemų modernizavimas, įveikiant senėjimo pasekmes ir suteikiant galimybes visiems;</a:t>
            </a:r>
          </a:p>
          <a:p>
            <a:pPr indent="442913" algn="just" fontAlgn="auto">
              <a:spcBef>
                <a:spcPts val="0"/>
              </a:spcBef>
              <a:spcAft>
                <a:spcPts val="0"/>
              </a:spcAft>
              <a:buSzPct val="85000"/>
              <a:buFont typeface="Wingdings" pitchFamily="2" charset="2"/>
              <a:buChar char="Ø"/>
              <a:defRPr/>
            </a:pPr>
            <a:r>
              <a:rPr lang="lt-LT" sz="2800" dirty="0">
                <a:latin typeface="+mn-lt"/>
              </a:rPr>
              <a:t>tarptautinės migracijos valdymas, geriausiai </a:t>
            </a:r>
            <a:r>
              <a:rPr lang="lt-LT" sz="2800" dirty="0" err="1">
                <a:latin typeface="+mn-lt"/>
              </a:rPr>
              <a:t>atsižvel-giant</a:t>
            </a:r>
            <a:r>
              <a:rPr lang="lt-LT" sz="2800" dirty="0">
                <a:latin typeface="+mn-lt"/>
              </a:rPr>
              <a:t> ir į siunčiančių, ir į priimančių šalių poreikius.</a:t>
            </a:r>
          </a:p>
          <a:p>
            <a:pPr algn="r" fontAlgn="auto">
              <a:lnSpc>
                <a:spcPct val="90000"/>
              </a:lnSpc>
              <a:spcBef>
                <a:spcPts val="0"/>
              </a:spcBef>
              <a:spcAft>
                <a:spcPts val="0"/>
              </a:spcAft>
              <a:buSzPct val="85000"/>
              <a:buFont typeface="Wingdings" pitchFamily="2" charset="2"/>
              <a:buNone/>
              <a:defRPr/>
            </a:pPr>
            <a:r>
              <a:rPr lang="lt-LT" sz="2800" i="1" dirty="0">
                <a:effectLst>
                  <a:outerShdw blurRad="38100" dist="38100" dir="2700000" algn="tl">
                    <a:srgbClr val="000000"/>
                  </a:outerShdw>
                </a:effectLst>
                <a:latin typeface="+mn-lt"/>
              </a:rPr>
              <a:t>www.oecd.org/els/</a:t>
            </a:r>
            <a:endParaRPr lang="en-GB" sz="2800" i="1" dirty="0">
              <a:effectLst>
                <a:outerShdw blurRad="38100" dist="38100" dir="2700000" algn="tl">
                  <a:srgbClr val="000000"/>
                </a:outerShdw>
              </a:effectLst>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B7E40BE-C42B-4D15-825F-9E5F3862D20A}"/>
              </a:ext>
            </a:extLst>
          </p:cNvPr>
          <p:cNvSpPr>
            <a:spLocks noGrp="1"/>
          </p:cNvSpPr>
          <p:nvPr>
            <p:ph type="title"/>
          </p:nvPr>
        </p:nvSpPr>
        <p:spPr>
          <a:xfrm>
            <a:off x="0" y="0"/>
            <a:ext cx="9144000" cy="1340768"/>
          </a:xfrm>
        </p:spPr>
        <p:txBody>
          <a:bodyPr/>
          <a:lstStyle/>
          <a:p>
            <a:r>
              <a:rPr lang="lt-LT" sz="3600" b="1" dirty="0"/>
              <a:t>OECD šalių darbo rinkos ir socialinės politikos apžvalgos </a:t>
            </a:r>
          </a:p>
        </p:txBody>
      </p:sp>
      <p:pic>
        <p:nvPicPr>
          <p:cNvPr id="3" name="Paveikslėlis 2">
            <a:extLst>
              <a:ext uri="{FF2B5EF4-FFF2-40B4-BE49-F238E27FC236}">
                <a16:creationId xmlns:a16="http://schemas.microsoft.com/office/drawing/2014/main" id="{E10F81DA-5DF3-4D86-8220-F6F0BF2D19AD}"/>
              </a:ext>
            </a:extLst>
          </p:cNvPr>
          <p:cNvPicPr>
            <a:picLocks noChangeAspect="1"/>
          </p:cNvPicPr>
          <p:nvPr/>
        </p:nvPicPr>
        <p:blipFill rotWithShape="1">
          <a:blip r:embed="rId2"/>
          <a:srcRect l="3800" t="17451" r="24800" b="19550"/>
          <a:stretch/>
        </p:blipFill>
        <p:spPr>
          <a:xfrm>
            <a:off x="899592" y="1484784"/>
            <a:ext cx="7632848" cy="5070958"/>
          </a:xfrm>
          <a:prstGeom prst="rect">
            <a:avLst/>
          </a:prstGeom>
        </p:spPr>
      </p:pic>
      <p:sp>
        <p:nvSpPr>
          <p:cNvPr id="4" name="TextBox 3">
            <a:extLst>
              <a:ext uri="{FF2B5EF4-FFF2-40B4-BE49-F238E27FC236}">
                <a16:creationId xmlns:a16="http://schemas.microsoft.com/office/drawing/2014/main" id="{65B929BD-77E6-4BDD-9199-ECA284EEC097}"/>
              </a:ext>
            </a:extLst>
          </p:cNvPr>
          <p:cNvSpPr txBox="1"/>
          <p:nvPr/>
        </p:nvSpPr>
        <p:spPr>
          <a:xfrm>
            <a:off x="539552" y="6540000"/>
            <a:ext cx="8496944" cy="276999"/>
          </a:xfrm>
          <a:prstGeom prst="rect">
            <a:avLst/>
          </a:prstGeom>
          <a:noFill/>
        </p:spPr>
        <p:txBody>
          <a:bodyPr wrap="square" rtlCol="0">
            <a:spAutoFit/>
          </a:bodyPr>
          <a:lstStyle/>
          <a:p>
            <a:pPr algn="r"/>
            <a:r>
              <a:rPr lang="lt-LT" sz="1200" dirty="0"/>
              <a:t>https://www.oecd-ilibrary.org/employment/oecd-reviews-of-labour-market-and-social-policies_20743408</a:t>
            </a:r>
          </a:p>
        </p:txBody>
      </p:sp>
    </p:spTree>
    <p:extLst>
      <p:ext uri="{BB962C8B-B14F-4D97-AF65-F5344CB8AC3E}">
        <p14:creationId xmlns:p14="http://schemas.microsoft.com/office/powerpoint/2010/main" val="1123065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916E1E4-8259-4D75-8E32-76B667D5E02D}"/>
              </a:ext>
            </a:extLst>
          </p:cNvPr>
          <p:cNvSpPr>
            <a:spLocks noGrp="1"/>
          </p:cNvSpPr>
          <p:nvPr>
            <p:ph type="title"/>
          </p:nvPr>
        </p:nvSpPr>
        <p:spPr>
          <a:xfrm>
            <a:off x="0" y="0"/>
            <a:ext cx="9144000" cy="908720"/>
          </a:xfrm>
        </p:spPr>
        <p:txBody>
          <a:bodyPr/>
          <a:lstStyle/>
          <a:p>
            <a:r>
              <a:rPr lang="lt-LT" sz="4000" b="1" dirty="0"/>
              <a:t>OECD: rekomendacijos pavyzdys</a:t>
            </a:r>
          </a:p>
        </p:txBody>
      </p:sp>
      <p:pic>
        <p:nvPicPr>
          <p:cNvPr id="3" name="Paveikslėlis 2">
            <a:extLst>
              <a:ext uri="{FF2B5EF4-FFF2-40B4-BE49-F238E27FC236}">
                <a16:creationId xmlns:a16="http://schemas.microsoft.com/office/drawing/2014/main" id="{60AC461A-C015-47A5-BE7C-5EC63F2C5626}"/>
              </a:ext>
            </a:extLst>
          </p:cNvPr>
          <p:cNvPicPr>
            <a:picLocks noChangeAspect="1"/>
          </p:cNvPicPr>
          <p:nvPr/>
        </p:nvPicPr>
        <p:blipFill rotWithShape="1">
          <a:blip r:embed="rId2"/>
          <a:srcRect l="10521" t="20671" r="27320" b="58657"/>
          <a:stretch/>
        </p:blipFill>
        <p:spPr>
          <a:xfrm>
            <a:off x="1475656" y="933872"/>
            <a:ext cx="5904656" cy="1414657"/>
          </a:xfrm>
          <a:prstGeom prst="rect">
            <a:avLst/>
          </a:prstGeom>
        </p:spPr>
      </p:pic>
      <p:sp>
        <p:nvSpPr>
          <p:cNvPr id="4" name="TextBox 3">
            <a:extLst>
              <a:ext uri="{FF2B5EF4-FFF2-40B4-BE49-F238E27FC236}">
                <a16:creationId xmlns:a16="http://schemas.microsoft.com/office/drawing/2014/main" id="{BDFEE2A6-89B2-4480-913C-0719050DC63B}"/>
              </a:ext>
            </a:extLst>
          </p:cNvPr>
          <p:cNvSpPr txBox="1"/>
          <p:nvPr/>
        </p:nvSpPr>
        <p:spPr>
          <a:xfrm>
            <a:off x="467544" y="2398022"/>
            <a:ext cx="8605464" cy="4016484"/>
          </a:xfrm>
          <a:prstGeom prst="rect">
            <a:avLst/>
          </a:prstGeom>
          <a:noFill/>
        </p:spPr>
        <p:txBody>
          <a:bodyPr wrap="square" rtlCol="0">
            <a:spAutoFit/>
          </a:bodyPr>
          <a:lstStyle/>
          <a:p>
            <a:r>
              <a:rPr lang="lt-LT" sz="1700" dirty="0">
                <a:latin typeface="+mn-lt"/>
              </a:rPr>
              <a:t> </a:t>
            </a:r>
            <a:r>
              <a:rPr lang="lt-LT" sz="1700" b="1" dirty="0">
                <a:latin typeface="+mn-lt"/>
              </a:rPr>
              <a:t>I. REKOMENDUOJA </a:t>
            </a:r>
            <a:r>
              <a:rPr lang="lt-LT" sz="1700" dirty="0">
                <a:latin typeface="+mn-lt"/>
              </a:rPr>
              <a:t>narėms ir ne narėms, vykdančioms šią rekomendaciją, stiprinti paskatas darbuotojams, kad profesinis gyvenimas truktų ilgiau ir būtų toliau dirbama vyresniame amžiuje. Todėl rekomendacijos vykdytojai turi, jei taikoma: </a:t>
            </a:r>
          </a:p>
          <a:p>
            <a:r>
              <a:rPr lang="lt-LT" sz="1700" dirty="0">
                <a:latin typeface="+mn-lt"/>
              </a:rPr>
              <a:t>a) </a:t>
            </a:r>
            <a:r>
              <a:rPr lang="lt-LT" sz="1700" b="1" dirty="0">
                <a:latin typeface="+mn-lt"/>
              </a:rPr>
              <a:t>stiprinti paskatas toliau dirbti vyresniame amžiuje: </a:t>
            </a:r>
            <a:endParaRPr lang="lt-LT" sz="1700" dirty="0">
              <a:latin typeface="+mn-lt"/>
            </a:endParaRPr>
          </a:p>
          <a:p>
            <a:pPr indent="447675"/>
            <a:r>
              <a:rPr lang="lt-LT" sz="1700" dirty="0">
                <a:latin typeface="+mn-lt"/>
              </a:rPr>
              <a:t>i) užtikrinti, kad pasitelkiant senatvės pensijos sistemą būtų skatinama vėliau išeiti į pensiją ir atlyginti už tai atsižvelgiant į pailgėjusią gyvenimo trukmę, taip pat užtikrinti pakankamas ir tvarias pensijos išmokas; ir </a:t>
            </a:r>
          </a:p>
          <a:p>
            <a:pPr indent="447675"/>
            <a:r>
              <a:rPr lang="lt-LT" sz="1700" dirty="0">
                <a:latin typeface="+mn-lt"/>
              </a:rPr>
              <a:t>ii) skatinti ilgiau trunkantį ir tinkamesnį profesinį gyvenimą, sudarant didesnes lankstumo galimybes baigus karjerą išeiti į pensiją, taip pat skatinti </a:t>
            </a:r>
            <a:r>
              <a:rPr lang="lt-LT" sz="1700" dirty="0" err="1">
                <a:latin typeface="+mn-lt"/>
              </a:rPr>
              <a:t>etapinį</a:t>
            </a:r>
            <a:r>
              <a:rPr lang="lt-LT" sz="1700" dirty="0">
                <a:latin typeface="+mn-lt"/>
              </a:rPr>
              <a:t> išėjimą į pensiją, geriau subalansuotą darbą ir priežiūrą ir leisti derinti pensiją su darbo pajamomis; </a:t>
            </a:r>
          </a:p>
          <a:p>
            <a:r>
              <a:rPr lang="lt-LT" sz="1700" dirty="0">
                <a:latin typeface="+mn-lt"/>
              </a:rPr>
              <a:t>b) </a:t>
            </a:r>
            <a:r>
              <a:rPr lang="lt-LT" sz="1700" b="1" dirty="0">
                <a:latin typeface="+mn-lt"/>
              </a:rPr>
              <a:t>apriboti viešojo sektoriaus lėšomis finansuojamų ankstyvo išėjimo į pensiją schemas, </a:t>
            </a:r>
            <a:r>
              <a:rPr lang="lt-LT" sz="1700" dirty="0">
                <a:latin typeface="+mn-lt"/>
              </a:rPr>
              <a:t>kuriomis darbuotojai skatinami išeiti iš darbo, kol jų sveikata dar gera ir kol jie dar gali dirbti; </a:t>
            </a:r>
          </a:p>
          <a:p>
            <a:r>
              <a:rPr lang="lt-LT" sz="1700" dirty="0">
                <a:latin typeface="+mn-lt"/>
              </a:rPr>
              <a:t>c) </a:t>
            </a:r>
            <a:r>
              <a:rPr lang="lt-LT" sz="1700" b="1" dirty="0">
                <a:latin typeface="+mn-lt"/>
              </a:rPr>
              <a:t>užtikrinti priėjimą prie socialinės paramos išmokų, kaip antai nedarbingumo ir negalios išmokų visiems darbuotojams, nepaisant jų amžiaus ir statuso</a:t>
            </a:r>
            <a:r>
              <a:rPr lang="lt-LT" sz="1700" dirty="0">
                <a:latin typeface="+mn-lt"/>
              </a:rPr>
              <a:t>, ir stebėti, kad šios išmokos būtų panaudotos pagal paskirtį, o ne ankstyvam dar galinčių dirbti išėjimui į pensiją skatinti. </a:t>
            </a:r>
          </a:p>
        </p:txBody>
      </p:sp>
    </p:spTree>
    <p:extLst>
      <p:ext uri="{BB962C8B-B14F-4D97-AF65-F5344CB8AC3E}">
        <p14:creationId xmlns:p14="http://schemas.microsoft.com/office/powerpoint/2010/main" val="334469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916E1E4-8259-4D75-8E32-76B667D5E02D}"/>
              </a:ext>
            </a:extLst>
          </p:cNvPr>
          <p:cNvSpPr>
            <a:spLocks noGrp="1"/>
          </p:cNvSpPr>
          <p:nvPr>
            <p:ph type="title"/>
          </p:nvPr>
        </p:nvSpPr>
        <p:spPr>
          <a:xfrm>
            <a:off x="0" y="0"/>
            <a:ext cx="9144000" cy="908720"/>
          </a:xfrm>
        </p:spPr>
        <p:txBody>
          <a:bodyPr/>
          <a:lstStyle/>
          <a:p>
            <a:r>
              <a:rPr lang="lt-LT" sz="4000" b="1" dirty="0"/>
              <a:t>OECD: rekomendacijos pavyzdys</a:t>
            </a:r>
          </a:p>
        </p:txBody>
      </p:sp>
      <p:sp>
        <p:nvSpPr>
          <p:cNvPr id="5" name="Stačiakampis 4">
            <a:extLst>
              <a:ext uri="{FF2B5EF4-FFF2-40B4-BE49-F238E27FC236}">
                <a16:creationId xmlns:a16="http://schemas.microsoft.com/office/drawing/2014/main" id="{4BCF5A89-7C97-4E28-AB8F-7F373ED84794}"/>
              </a:ext>
            </a:extLst>
          </p:cNvPr>
          <p:cNvSpPr/>
          <p:nvPr/>
        </p:nvSpPr>
        <p:spPr>
          <a:xfrm>
            <a:off x="323528" y="1052736"/>
            <a:ext cx="8640960" cy="5509200"/>
          </a:xfrm>
          <a:prstGeom prst="rect">
            <a:avLst/>
          </a:prstGeom>
        </p:spPr>
        <p:txBody>
          <a:bodyPr wrap="square">
            <a:spAutoFit/>
          </a:bodyPr>
          <a:lstStyle/>
          <a:p>
            <a:r>
              <a:rPr lang="lt-LT" sz="1600" b="1" dirty="0">
                <a:solidFill>
                  <a:srgbClr val="000000"/>
                </a:solidFill>
                <a:latin typeface="+mn-lt"/>
              </a:rPr>
              <a:t>II. REKOMENDUOJA </a:t>
            </a:r>
            <a:r>
              <a:rPr lang="lt-LT" sz="1600" dirty="0">
                <a:solidFill>
                  <a:srgbClr val="000000"/>
                </a:solidFill>
                <a:latin typeface="+mn-lt"/>
              </a:rPr>
              <a:t>rekomendacijos vykdytojams skatinti darbdavius pasilikti ir samdyti vyresnius darbuotojus. Todėl rekomendacijos vykdytojai turi, jei taikoma: </a:t>
            </a:r>
          </a:p>
          <a:p>
            <a:r>
              <a:rPr lang="lt-LT" sz="1600" dirty="0">
                <a:solidFill>
                  <a:srgbClr val="000000"/>
                </a:solidFill>
                <a:latin typeface="+mn-lt"/>
              </a:rPr>
              <a:t>a) </a:t>
            </a:r>
            <a:r>
              <a:rPr lang="lt-LT" sz="1600" b="1" dirty="0">
                <a:solidFill>
                  <a:srgbClr val="000000"/>
                </a:solidFill>
                <a:latin typeface="+mn-lt"/>
              </a:rPr>
              <a:t>spręsti diskriminacijos dėl amžiaus užimtumo srityje klausimus </a:t>
            </a:r>
            <a:r>
              <a:rPr lang="lt-LT" sz="1600" dirty="0">
                <a:solidFill>
                  <a:srgbClr val="000000"/>
                </a:solidFill>
                <a:latin typeface="+mn-lt"/>
              </a:rPr>
              <a:t>ir imtis priemonių, kaip antai teisės aktų, kuriais būtų uždrausta diskriminacija dėl amžiaus, ir visuomenės informuotumo kampanijų, kad įdarbinimo, paaukštinimo ir mokymo procese bei išsaugant darbo vietą nebūtų diskriminuojama, taip pat bendradarbiauti šiuo klausimu su darbdaviais ir darbuotojų atstovais; </a:t>
            </a:r>
          </a:p>
          <a:p>
            <a:r>
              <a:rPr lang="lt-LT" sz="1600" dirty="0">
                <a:solidFill>
                  <a:srgbClr val="000000"/>
                </a:solidFill>
                <a:latin typeface="+mn-lt"/>
              </a:rPr>
              <a:t>b) </a:t>
            </a:r>
            <a:r>
              <a:rPr lang="lt-LT" sz="1600" b="1" dirty="0">
                <a:solidFill>
                  <a:srgbClr val="000000"/>
                </a:solidFill>
                <a:latin typeface="+mn-lt"/>
              </a:rPr>
              <a:t>taikyti subalansuotą požiūrį į užimtumo apsaugą </a:t>
            </a:r>
            <a:r>
              <a:rPr lang="lt-LT" sz="1600" dirty="0">
                <a:solidFill>
                  <a:srgbClr val="000000"/>
                </a:solidFill>
                <a:latin typeface="+mn-lt"/>
              </a:rPr>
              <a:t>užtikrinant, kad amžius nebūtų laikomas kriterijumi nustatant užimtumo apsaugos lygį, ir skatinti geresnį priėjimą prie kvalifikuoto darbo vyresniems darbuotojams; </a:t>
            </a:r>
          </a:p>
          <a:p>
            <a:r>
              <a:rPr lang="lt-LT" sz="1600" dirty="0">
                <a:solidFill>
                  <a:srgbClr val="000000"/>
                </a:solidFill>
                <a:latin typeface="+mn-lt"/>
              </a:rPr>
              <a:t>c) </a:t>
            </a:r>
            <a:r>
              <a:rPr lang="lt-LT" sz="1600" b="1" dirty="0">
                <a:solidFill>
                  <a:srgbClr val="000000"/>
                </a:solidFill>
                <a:latin typeface="+mn-lt"/>
              </a:rPr>
              <a:t>siekti atgrasyti taikyti ir toliau apriboti privalomo išėjimo į pensiją praktiką, </a:t>
            </a:r>
            <a:r>
              <a:rPr lang="lt-LT" sz="1600" dirty="0">
                <a:solidFill>
                  <a:srgbClr val="000000"/>
                </a:solidFill>
                <a:latin typeface="+mn-lt"/>
              </a:rPr>
              <a:t>kurią taiko darbdaviai, išsamiai pasikonsultavus ir glaudžiai bendradarbiaujant su darbdavių ir darbuotojų atstovais, taip pat pripažinti tam tikrą skaičių atvejų, kuriais tokia praktika gali būti būtina; </a:t>
            </a:r>
          </a:p>
          <a:p>
            <a:r>
              <a:rPr lang="lt-LT" sz="1600" dirty="0">
                <a:solidFill>
                  <a:srgbClr val="000000"/>
                </a:solidFill>
                <a:latin typeface="+mn-lt"/>
              </a:rPr>
              <a:t>d) </a:t>
            </a:r>
            <a:r>
              <a:rPr lang="lt-LT" sz="1600" b="1" dirty="0">
                <a:solidFill>
                  <a:srgbClr val="000000"/>
                </a:solidFill>
                <a:latin typeface="+mn-lt"/>
              </a:rPr>
              <a:t>skatinti darbdavių ir darbuotojų atstovus nustatyti mechanizmus, kuriais būtų galima lengviau išlaikyti ir samdyti visus vyresnius darbuotojus</a:t>
            </a:r>
            <a:r>
              <a:rPr lang="lt-LT" sz="1600" dirty="0">
                <a:solidFill>
                  <a:srgbClr val="000000"/>
                </a:solidFill>
                <a:latin typeface="+mn-lt"/>
              </a:rPr>
              <a:t>, net tuos, kurie yra pažeidžiami, taip pat peržiūrėti jų taikomą užmokesčio nustatymo praktiką, kurioje atsispindėtų veiksmingumas ir kompetencija, ne amžius; </a:t>
            </a:r>
          </a:p>
          <a:p>
            <a:r>
              <a:rPr lang="lt-LT" sz="1600" dirty="0">
                <a:solidFill>
                  <a:srgbClr val="000000"/>
                </a:solidFill>
                <a:latin typeface="+mn-lt"/>
              </a:rPr>
              <a:t>e) </a:t>
            </a:r>
            <a:r>
              <a:rPr lang="lt-LT" sz="1600" b="1" dirty="0">
                <a:solidFill>
                  <a:srgbClr val="000000"/>
                </a:solidFill>
                <a:latin typeface="+mn-lt"/>
              </a:rPr>
              <a:t>skatinti darbdavių gerąją įvairaus amžiaus darbo jėgos valdymo patirtį </a:t>
            </a:r>
            <a:r>
              <a:rPr lang="lt-LT" sz="1600" dirty="0">
                <a:solidFill>
                  <a:srgbClr val="000000"/>
                </a:solidFill>
                <a:latin typeface="+mn-lt"/>
              </a:rPr>
              <a:t>taikant viešąsias ir privačias iniciatyvas, kuriomis būtų teikiamos rekomendacijos tam tikrais klausimais, kaip antai skatinama keistis žiniomis ir patirtimi įvairaus amžiaus grupėse ir pritaikyti darbo pareigas ir darbo laiko nuostatas pagal besikeičiančius darbuotojų pajėgumus ir jų pareigas šeimoje per jų gyvenimą, taip pat atsižvelgti į vyresnių darbuotojų švietimo, sveikatos ir fizinių pajėgumų gerinimą. (...)</a:t>
            </a:r>
          </a:p>
          <a:p>
            <a:r>
              <a:rPr lang="lt-LT" sz="1600" dirty="0">
                <a:solidFill>
                  <a:srgbClr val="000000"/>
                </a:solidFill>
                <a:latin typeface="+mn-lt"/>
              </a:rPr>
              <a:t>  </a:t>
            </a:r>
          </a:p>
        </p:txBody>
      </p:sp>
    </p:spTree>
    <p:extLst>
      <p:ext uri="{BB962C8B-B14F-4D97-AF65-F5344CB8AC3E}">
        <p14:creationId xmlns:p14="http://schemas.microsoft.com/office/powerpoint/2010/main" val="790988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4BA983-2C55-4A6A-8BBA-314A98001B7A}"/>
              </a:ext>
            </a:extLst>
          </p:cNvPr>
          <p:cNvSpPr>
            <a:spLocks noGrp="1"/>
          </p:cNvSpPr>
          <p:nvPr>
            <p:ph type="title"/>
          </p:nvPr>
        </p:nvSpPr>
        <p:spPr>
          <a:xfrm>
            <a:off x="0" y="0"/>
            <a:ext cx="9144000" cy="836712"/>
          </a:xfrm>
        </p:spPr>
        <p:txBody>
          <a:bodyPr/>
          <a:lstStyle/>
          <a:p>
            <a:r>
              <a:rPr lang="lt-LT" sz="3600" b="1" dirty="0"/>
              <a:t>OECD 2020 metų rekomendacijos Lietuvai </a:t>
            </a:r>
          </a:p>
        </p:txBody>
      </p:sp>
      <p:pic>
        <p:nvPicPr>
          <p:cNvPr id="5" name="Paveikslėlis 4">
            <a:extLst>
              <a:ext uri="{FF2B5EF4-FFF2-40B4-BE49-F238E27FC236}">
                <a16:creationId xmlns:a16="http://schemas.microsoft.com/office/drawing/2014/main" id="{A557BD53-46CA-4766-B213-BE7ECC2CA657}"/>
              </a:ext>
            </a:extLst>
          </p:cNvPr>
          <p:cNvPicPr>
            <a:picLocks noChangeAspect="1"/>
          </p:cNvPicPr>
          <p:nvPr/>
        </p:nvPicPr>
        <p:blipFill rotWithShape="1">
          <a:blip r:embed="rId2"/>
          <a:srcRect l="24801" t="16400" r="29840" b="4851"/>
          <a:stretch/>
        </p:blipFill>
        <p:spPr>
          <a:xfrm>
            <a:off x="183974" y="1268760"/>
            <a:ext cx="3600400" cy="5000556"/>
          </a:xfrm>
          <a:prstGeom prst="rect">
            <a:avLst/>
          </a:prstGeom>
        </p:spPr>
      </p:pic>
      <p:pic>
        <p:nvPicPr>
          <p:cNvPr id="8" name="Paveikslėlis 7">
            <a:extLst>
              <a:ext uri="{FF2B5EF4-FFF2-40B4-BE49-F238E27FC236}">
                <a16:creationId xmlns:a16="http://schemas.microsoft.com/office/drawing/2014/main" id="{0B56D708-A2EA-42F7-8583-EE5FCB7AA240}"/>
              </a:ext>
            </a:extLst>
          </p:cNvPr>
          <p:cNvPicPr>
            <a:picLocks noChangeAspect="1"/>
          </p:cNvPicPr>
          <p:nvPr/>
        </p:nvPicPr>
        <p:blipFill rotWithShape="1">
          <a:blip r:embed="rId3"/>
          <a:srcRect l="16401" t="13250" r="22281" b="5901"/>
          <a:stretch/>
        </p:blipFill>
        <p:spPr>
          <a:xfrm>
            <a:off x="3779912" y="1108675"/>
            <a:ext cx="5256584" cy="5544616"/>
          </a:xfrm>
          <a:prstGeom prst="rect">
            <a:avLst/>
          </a:prstGeom>
        </p:spPr>
      </p:pic>
    </p:spTree>
    <p:extLst>
      <p:ext uri="{BB962C8B-B14F-4D97-AF65-F5344CB8AC3E}">
        <p14:creationId xmlns:p14="http://schemas.microsoft.com/office/powerpoint/2010/main" val="637494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D7666B8-1C3A-4AE3-98E1-D06D298CF40D}"/>
              </a:ext>
            </a:extLst>
          </p:cNvPr>
          <p:cNvSpPr>
            <a:spLocks noGrp="1"/>
          </p:cNvSpPr>
          <p:nvPr>
            <p:ph type="title"/>
          </p:nvPr>
        </p:nvSpPr>
        <p:spPr>
          <a:xfrm>
            <a:off x="0" y="0"/>
            <a:ext cx="9144000" cy="908720"/>
          </a:xfrm>
        </p:spPr>
        <p:txBody>
          <a:bodyPr/>
          <a:lstStyle/>
          <a:p>
            <a:r>
              <a:rPr lang="lt-LT" sz="3200" b="1" dirty="0"/>
              <a:t>Naujausi dokumentai: sveikatos būklės apžvalga</a:t>
            </a:r>
          </a:p>
        </p:txBody>
      </p:sp>
      <p:pic>
        <p:nvPicPr>
          <p:cNvPr id="4" name="Paveikslėlis 3">
            <a:extLst>
              <a:ext uri="{FF2B5EF4-FFF2-40B4-BE49-F238E27FC236}">
                <a16:creationId xmlns:a16="http://schemas.microsoft.com/office/drawing/2014/main" id="{C99D1D14-78BD-499C-9905-40A26374862D}"/>
              </a:ext>
            </a:extLst>
          </p:cNvPr>
          <p:cNvPicPr>
            <a:picLocks noChangeAspect="1"/>
          </p:cNvPicPr>
          <p:nvPr/>
        </p:nvPicPr>
        <p:blipFill rotWithShape="1">
          <a:blip r:embed="rId2"/>
          <a:srcRect l="18921" t="13250" r="34880" b="5901"/>
          <a:stretch/>
        </p:blipFill>
        <p:spPr>
          <a:xfrm>
            <a:off x="251520" y="1052736"/>
            <a:ext cx="3960440" cy="5544616"/>
          </a:xfrm>
          <a:prstGeom prst="rect">
            <a:avLst/>
          </a:prstGeom>
        </p:spPr>
      </p:pic>
      <p:pic>
        <p:nvPicPr>
          <p:cNvPr id="6" name="Paveikslėlis 5">
            <a:extLst>
              <a:ext uri="{FF2B5EF4-FFF2-40B4-BE49-F238E27FC236}">
                <a16:creationId xmlns:a16="http://schemas.microsoft.com/office/drawing/2014/main" id="{448DD631-5D06-4C4B-948D-EECE1CD58AB2}"/>
              </a:ext>
            </a:extLst>
          </p:cNvPr>
          <p:cNvPicPr>
            <a:picLocks noChangeAspect="1"/>
          </p:cNvPicPr>
          <p:nvPr/>
        </p:nvPicPr>
        <p:blipFill rotWithShape="1">
          <a:blip r:embed="rId3"/>
          <a:srcRect l="18921" t="13250" r="34880" b="5901"/>
          <a:stretch/>
        </p:blipFill>
        <p:spPr>
          <a:xfrm>
            <a:off x="4499992" y="1278495"/>
            <a:ext cx="3960440" cy="5544616"/>
          </a:xfrm>
          <a:prstGeom prst="rect">
            <a:avLst/>
          </a:prstGeom>
        </p:spPr>
      </p:pic>
    </p:spTree>
    <p:extLst>
      <p:ext uri="{BB962C8B-B14F-4D97-AF65-F5344CB8AC3E}">
        <p14:creationId xmlns:p14="http://schemas.microsoft.com/office/powerpoint/2010/main" val="3895648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D985D90-6A98-4037-B500-9AF798E8AC46}"/>
              </a:ext>
            </a:extLst>
          </p:cNvPr>
          <p:cNvSpPr>
            <a:spLocks noGrp="1"/>
          </p:cNvSpPr>
          <p:nvPr>
            <p:ph type="title"/>
          </p:nvPr>
        </p:nvSpPr>
        <p:spPr>
          <a:xfrm>
            <a:off x="0" y="0"/>
            <a:ext cx="9144000" cy="980728"/>
          </a:xfrm>
        </p:spPr>
        <p:txBody>
          <a:bodyPr/>
          <a:lstStyle/>
          <a:p>
            <a:r>
              <a:rPr lang="lt-LT" sz="3200" b="1" dirty="0"/>
              <a:t>Naujausi dokumentai: sveikatos būklės apžvalga</a:t>
            </a:r>
            <a:endParaRPr lang="lt-LT" sz="3200" dirty="0"/>
          </a:p>
        </p:txBody>
      </p:sp>
      <p:sp>
        <p:nvSpPr>
          <p:cNvPr id="3" name="Turinio vietos rezervavimo ženklas 2">
            <a:extLst>
              <a:ext uri="{FF2B5EF4-FFF2-40B4-BE49-F238E27FC236}">
                <a16:creationId xmlns:a16="http://schemas.microsoft.com/office/drawing/2014/main" id="{EE5C7222-FA5D-462A-9FE3-B8CB4D3C21FB}"/>
              </a:ext>
            </a:extLst>
          </p:cNvPr>
          <p:cNvSpPr>
            <a:spLocks noGrp="1"/>
          </p:cNvSpPr>
          <p:nvPr>
            <p:ph idx="1"/>
          </p:nvPr>
        </p:nvSpPr>
        <p:spPr>
          <a:xfrm>
            <a:off x="467544" y="1052736"/>
            <a:ext cx="8424936" cy="4968552"/>
          </a:xfrm>
        </p:spPr>
        <p:txBody>
          <a:bodyPr/>
          <a:lstStyle/>
          <a:p>
            <a:pPr marL="0" indent="0" algn="ctr">
              <a:buNone/>
            </a:pPr>
            <a:r>
              <a:rPr lang="lt-LT" sz="1600" b="0" i="0" u="none" strike="noStrike" baseline="0" dirty="0">
                <a:latin typeface="CaeciliaLTPro-45Light"/>
              </a:rPr>
              <a:t>Lietuvoje gyventojų sveikatos būklė ne vienus metus nuolat gerėjo, tačiau 2020 m. per COVID-19 pandemiją šalyje buvo užregistruotas didelis mirtingumas, todėl </a:t>
            </a:r>
            <a:r>
              <a:rPr lang="lt-LT" sz="1600" i="0" u="sng" strike="noStrike" baseline="0" dirty="0">
                <a:latin typeface="CaeciliaLTPro-45Light"/>
              </a:rPr>
              <a:t>tikėtina gyvenimo trukmė, palyginti su 2019 m., laikinai smarkiai sutrumpėjo 1,4 metų.</a:t>
            </a:r>
            <a:r>
              <a:rPr lang="lt-LT" sz="1600" b="1" i="0" u="none" strike="noStrike" baseline="0" dirty="0">
                <a:latin typeface="CaeciliaLTPro-45Light"/>
              </a:rPr>
              <a:t> </a:t>
            </a:r>
            <a:r>
              <a:rPr lang="lt-LT" sz="1600" b="0" i="0" u="none" strike="noStrike" baseline="0" dirty="0">
                <a:latin typeface="CaeciliaLTPro-45Light"/>
              </a:rPr>
              <a:t>Dėl pandemijos taip pat gali sulėtėti pažanga ligų prevencijos srityje, nes buvo sutrikdytos prioritetinės ankstyvo lėtinių ligų ir vėžio nustatymo programos. Tebėra neišspręstų ilgalaikių problemų, pavyzdžiui, neaktyviai naudojamasi sveikatinimo priemonėmis, netolygiai paskirstomi žmogiškieji ištekliai, silpna pirminės sveikatos priežiūros grandis ir skiriasi specializuotos sveikatos priežiūros paslaugų kokybė. (...) </a:t>
            </a:r>
          </a:p>
          <a:p>
            <a:pPr marL="0" indent="0" algn="just">
              <a:buNone/>
            </a:pPr>
            <a:r>
              <a:rPr lang="lt-LT" sz="1600" b="1" i="0" u="none" strike="noStrike" baseline="0" dirty="0">
                <a:latin typeface="CaeciliaLTPro-75Bold"/>
              </a:rPr>
              <a:t>Sveikata: </a:t>
            </a:r>
            <a:r>
              <a:rPr lang="lt-LT" sz="1600" b="0" i="0" u="sng" strike="noStrike" baseline="0" dirty="0">
                <a:latin typeface="CaeciliaLTPro-45Light"/>
              </a:rPr>
              <a:t>Tikėtina gyvenimo trukmė Lietuvoje 2020 m. buvo trečia trumpiausia ES ir 5,5 metų trumpesnė už ES vidurkį. </a:t>
            </a:r>
            <a:r>
              <a:rPr lang="lt-LT" sz="1600" b="0" i="0" u="none" strike="noStrike" baseline="0" dirty="0">
                <a:latin typeface="CaeciliaLTPro-45Light"/>
              </a:rPr>
              <a:t>Nors 2010–2019 m. tikėtina gyvenimo trukmė Lietuvoje ilgėjo sparčiausiai ES, šiai tendencijai labai sutrukdė COVID-19 poveikis – 2020 m. buvo užregistruota 17 proc. daugiau mirčių negu 2019 m. Kad jų sveikata yra gera, nurodė mažiau negu pusė gyventojų ir tik ketvirtadalis mažas pajamas gaunančiuose namų ūkiuose gyvenančių asmenų – tai yra mažiausios dalys visoje ES.</a:t>
            </a:r>
          </a:p>
          <a:p>
            <a:pPr marL="0" indent="0" algn="just">
              <a:buNone/>
            </a:pPr>
            <a:r>
              <a:rPr lang="lt-LT" sz="1600" b="1" i="0" u="none" strike="noStrike" baseline="0" dirty="0">
                <a:latin typeface="CaeciliaLTPro-75Bold"/>
              </a:rPr>
              <a:t>Rizikos veiksniai: </a:t>
            </a:r>
            <a:r>
              <a:rPr lang="lt-LT" sz="1600" b="0" i="0" u="none" strike="noStrike" baseline="0" dirty="0">
                <a:latin typeface="CaeciliaLTPro-45Light"/>
              </a:rPr>
              <a:t>Lietuvoje rizikos veiksniai, pavyzdžiui, rūkymas ir nesaikingas alkoholio vartojimas, paaugliams daro didesnį poveikį negu vidutiniškai ES. Alkoholio vartojimas tebėra viena iš didžiausių visuomenės sveikatos problemų, nors 2012–2019 m. taikant griežtesnes jaunimui skirtas alkoholio kontrolės priemones alkoholio vartojimo lygis sumažėjo ketvirtadaliu.</a:t>
            </a:r>
          </a:p>
          <a:p>
            <a:pPr marL="0" indent="0" algn="l">
              <a:buNone/>
            </a:pPr>
            <a:r>
              <a:rPr lang="lt-LT" sz="1600" b="1" dirty="0">
                <a:latin typeface="CaeciliaLTPro-75Bold"/>
              </a:rPr>
              <a:t>Sveikatos priežiūros sistema:  </a:t>
            </a:r>
            <a:r>
              <a:rPr lang="lt-LT" sz="1600" dirty="0">
                <a:latin typeface="CaeciliaLTPro-45Light"/>
              </a:rPr>
              <a:t>Išlaidos sveikatai Lietuvoje 2019 m. buvo gana nedidelės – siekė vos mažiau nei 1 900 EUR, tačiau jos didėja šiek tiek sparčiau negu ES vidurkis. Savo lėšomis padengia-</a:t>
            </a:r>
            <a:r>
              <a:rPr lang="lt-LT" sz="1600" dirty="0" err="1">
                <a:latin typeface="CaeciliaLTPro-45Light"/>
              </a:rPr>
              <a:t>mų</a:t>
            </a:r>
            <a:r>
              <a:rPr lang="lt-LT" sz="1600" dirty="0">
                <a:latin typeface="CaeciliaLTPro-45Light"/>
              </a:rPr>
              <a:t> išlaidų dalis apskritai yra du kartus didesnė už ES vidurkį ir 2019 m. siekė 32 proc. 2020 m. didelė dalis sveikatos draudimo fondo rezervo lėšų buvo naudojama siekiant sumažinti COVID-19 poveikį sveikatos priežiūros sistemai.</a:t>
            </a:r>
          </a:p>
        </p:txBody>
      </p:sp>
    </p:spTree>
    <p:extLst>
      <p:ext uri="{BB962C8B-B14F-4D97-AF65-F5344CB8AC3E}">
        <p14:creationId xmlns:p14="http://schemas.microsoft.com/office/powerpoint/2010/main" val="3611792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6302ED3-A2B9-4528-A89D-7FAA72BB90F1}"/>
              </a:ext>
            </a:extLst>
          </p:cNvPr>
          <p:cNvSpPr>
            <a:spLocks noGrp="1"/>
          </p:cNvSpPr>
          <p:nvPr>
            <p:ph type="title"/>
          </p:nvPr>
        </p:nvSpPr>
        <p:spPr>
          <a:xfrm>
            <a:off x="0" y="0"/>
            <a:ext cx="9144000" cy="764704"/>
          </a:xfrm>
        </p:spPr>
        <p:txBody>
          <a:bodyPr/>
          <a:lstStyle/>
          <a:p>
            <a:r>
              <a:rPr lang="lt-LT" sz="4000" b="1" dirty="0"/>
              <a:t>Naujausi dokumentai: pensijos</a:t>
            </a:r>
          </a:p>
        </p:txBody>
      </p:sp>
      <p:pic>
        <p:nvPicPr>
          <p:cNvPr id="4" name="Paveikslėlis 3">
            <a:extLst>
              <a:ext uri="{FF2B5EF4-FFF2-40B4-BE49-F238E27FC236}">
                <a16:creationId xmlns:a16="http://schemas.microsoft.com/office/drawing/2014/main" id="{22562D4D-94C2-4ED5-AEB0-D2723CED072E}"/>
              </a:ext>
            </a:extLst>
          </p:cNvPr>
          <p:cNvPicPr>
            <a:picLocks noChangeAspect="1"/>
          </p:cNvPicPr>
          <p:nvPr/>
        </p:nvPicPr>
        <p:blipFill rotWithShape="1">
          <a:blip r:embed="rId2"/>
          <a:srcRect l="27321" t="13250" r="23960" b="10100"/>
          <a:stretch/>
        </p:blipFill>
        <p:spPr>
          <a:xfrm>
            <a:off x="539552" y="1196752"/>
            <a:ext cx="4176464" cy="5256584"/>
          </a:xfrm>
          <a:prstGeom prst="rect">
            <a:avLst/>
          </a:prstGeom>
        </p:spPr>
      </p:pic>
      <p:pic>
        <p:nvPicPr>
          <p:cNvPr id="6" name="Paveikslėlis 5">
            <a:extLst>
              <a:ext uri="{FF2B5EF4-FFF2-40B4-BE49-F238E27FC236}">
                <a16:creationId xmlns:a16="http://schemas.microsoft.com/office/drawing/2014/main" id="{372FE822-B968-41B3-B74A-CBC7F807D549}"/>
              </a:ext>
            </a:extLst>
          </p:cNvPr>
          <p:cNvPicPr>
            <a:picLocks noChangeAspect="1"/>
          </p:cNvPicPr>
          <p:nvPr/>
        </p:nvPicPr>
        <p:blipFill rotWithShape="1">
          <a:blip r:embed="rId3"/>
          <a:srcRect l="29840" t="23111" r="28755" b="14940"/>
          <a:stretch/>
        </p:blipFill>
        <p:spPr>
          <a:xfrm>
            <a:off x="4582931" y="1196752"/>
            <a:ext cx="4451793" cy="5328592"/>
          </a:xfrm>
          <a:prstGeom prst="rect">
            <a:avLst/>
          </a:prstGeom>
        </p:spPr>
      </p:pic>
    </p:spTree>
    <p:extLst>
      <p:ext uri="{BB962C8B-B14F-4D97-AF65-F5344CB8AC3E}">
        <p14:creationId xmlns:p14="http://schemas.microsoft.com/office/powerpoint/2010/main" val="233471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08720"/>
          </a:xfrm>
        </p:spPr>
        <p:txBody>
          <a:bodyPr/>
          <a:lstStyle/>
          <a:p>
            <a:r>
              <a:rPr lang="en-US" sz="3600" b="1"/>
              <a:t>UNDP: Sustainable Development Goals</a:t>
            </a:r>
            <a:endParaRPr lang="lt-LT" sz="3600" b="1"/>
          </a:p>
        </p:txBody>
      </p:sp>
      <p:sp>
        <p:nvSpPr>
          <p:cNvPr id="3" name="Turinio vietos rezervavimo ženklas 2"/>
          <p:cNvSpPr>
            <a:spLocks noGrp="1"/>
          </p:cNvSpPr>
          <p:nvPr>
            <p:ph idx="1"/>
          </p:nvPr>
        </p:nvSpPr>
        <p:spPr>
          <a:xfrm>
            <a:off x="467544" y="1052736"/>
            <a:ext cx="8229600" cy="5616624"/>
          </a:xfrm>
        </p:spPr>
        <p:txBody>
          <a:bodyPr/>
          <a:lstStyle/>
          <a:p>
            <a:pPr>
              <a:buNone/>
            </a:pPr>
            <a:endParaRPr lang="en-US" sz="1800" dirty="0"/>
          </a:p>
          <a:p>
            <a:pPr>
              <a:buNone/>
            </a:pPr>
            <a:endParaRPr lang="lt-LT" sz="1800" dirty="0"/>
          </a:p>
        </p:txBody>
      </p:sp>
      <p:pic>
        <p:nvPicPr>
          <p:cNvPr id="4" name="Paveikslėlis 3">
            <a:extLst>
              <a:ext uri="{FF2B5EF4-FFF2-40B4-BE49-F238E27FC236}">
                <a16:creationId xmlns:a16="http://schemas.microsoft.com/office/drawing/2014/main" id="{A0EC5281-BFF0-4111-9DCB-44D95C5CCE79}"/>
              </a:ext>
            </a:extLst>
          </p:cNvPr>
          <p:cNvPicPr>
            <a:picLocks noChangeAspect="1"/>
          </p:cNvPicPr>
          <p:nvPr/>
        </p:nvPicPr>
        <p:blipFill rotWithShape="1">
          <a:blip r:embed="rId2"/>
          <a:srcRect l="2120" t="20601" r="4641" b="21651"/>
          <a:stretch/>
        </p:blipFill>
        <p:spPr>
          <a:xfrm>
            <a:off x="231880" y="1833415"/>
            <a:ext cx="8588592" cy="4397462"/>
          </a:xfrm>
          <a:prstGeom prst="rect">
            <a:avLst/>
          </a:prstGeom>
        </p:spPr>
      </p:pic>
      <p:sp>
        <p:nvSpPr>
          <p:cNvPr id="5" name="TextBox 4">
            <a:extLst>
              <a:ext uri="{FF2B5EF4-FFF2-40B4-BE49-F238E27FC236}">
                <a16:creationId xmlns:a16="http://schemas.microsoft.com/office/drawing/2014/main" id="{C2AFFF44-38C9-4D35-972D-86E23DDD8873}"/>
              </a:ext>
            </a:extLst>
          </p:cNvPr>
          <p:cNvSpPr txBox="1"/>
          <p:nvPr/>
        </p:nvSpPr>
        <p:spPr>
          <a:xfrm>
            <a:off x="323528" y="1048476"/>
            <a:ext cx="8680237" cy="1015663"/>
          </a:xfrm>
          <a:prstGeom prst="rect">
            <a:avLst/>
          </a:prstGeom>
          <a:noFill/>
        </p:spPr>
        <p:txBody>
          <a:bodyPr wrap="square" rtlCol="0">
            <a:spAutoFit/>
          </a:bodyPr>
          <a:lstStyle/>
          <a:p>
            <a:pPr algn="ctr"/>
            <a:r>
              <a:rPr lang="en-US" sz="2000" dirty="0">
                <a:latin typeface="+mn-lt"/>
              </a:rPr>
              <a:t>2015</a:t>
            </a:r>
            <a:r>
              <a:rPr lang="lt-LT" sz="2000" dirty="0">
                <a:latin typeface="+mn-lt"/>
              </a:rPr>
              <a:t> m. rugsėjo 25 d.</a:t>
            </a:r>
            <a:r>
              <a:rPr lang="en-US" sz="2000" dirty="0">
                <a:latin typeface="+mn-lt"/>
              </a:rPr>
              <a:t> 193 </a:t>
            </a:r>
            <a:r>
              <a:rPr lang="lt-LT" sz="2000" dirty="0">
                <a:latin typeface="+mn-lt"/>
              </a:rPr>
              <a:t>šalys JT </a:t>
            </a:r>
            <a:r>
              <a:rPr lang="en-US" sz="2000" dirty="0">
                <a:latin typeface="+mn-lt"/>
              </a:rPr>
              <a:t>General</a:t>
            </a:r>
            <a:r>
              <a:rPr lang="lt-LT" sz="2000" dirty="0" err="1">
                <a:latin typeface="+mn-lt"/>
              </a:rPr>
              <a:t>inės</a:t>
            </a:r>
            <a:r>
              <a:rPr lang="lt-LT" sz="2000" dirty="0">
                <a:latin typeface="+mn-lt"/>
              </a:rPr>
              <a:t> </a:t>
            </a:r>
            <a:r>
              <a:rPr lang="en-US" sz="2000" dirty="0">
                <a:latin typeface="+mn-lt"/>
              </a:rPr>
              <a:t> As</a:t>
            </a:r>
            <a:r>
              <a:rPr lang="lt-LT" sz="2000" dirty="0" err="1">
                <a:latin typeface="+mn-lt"/>
              </a:rPr>
              <a:t>amblėjos</a:t>
            </a:r>
            <a:r>
              <a:rPr lang="en-US" sz="2000" dirty="0">
                <a:latin typeface="+mn-lt"/>
              </a:rPr>
              <a:t> </a:t>
            </a:r>
            <a:r>
              <a:rPr lang="lt-LT" sz="2000" dirty="0">
                <a:latin typeface="+mn-lt"/>
              </a:rPr>
              <a:t>metu patvirtino dokumentą  </a:t>
            </a:r>
            <a:r>
              <a:rPr lang="en-US" sz="2000" dirty="0">
                <a:latin typeface="+mn-lt"/>
              </a:rPr>
              <a:t>"Transforming our world: the 2030 Agenda for Sustainable Development</a:t>
            </a:r>
            <a:r>
              <a:rPr lang="lt-LT" sz="2000" dirty="0">
                <a:latin typeface="+mn-lt"/>
              </a:rPr>
              <a:t>“ </a:t>
            </a:r>
            <a:endParaRPr lang="lt-LT" sz="2000" i="1" dirty="0">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0" y="44624"/>
            <a:ext cx="8064500" cy="917575"/>
          </a:xfrm>
        </p:spPr>
        <p:txBody>
          <a:bodyPr rtlCol="0">
            <a:normAutofit/>
          </a:bodyPr>
          <a:lstStyle/>
          <a:p>
            <a:pPr eaLnBrk="1" fontAlgn="auto" hangingPunct="1">
              <a:spcAft>
                <a:spcPts val="0"/>
              </a:spcAft>
              <a:defRPr/>
            </a:pPr>
            <a:r>
              <a:rPr lang="lt-LT" sz="3600" b="1" dirty="0" err="1"/>
              <a:t>World</a:t>
            </a:r>
            <a:r>
              <a:rPr lang="lt-LT" sz="3600" b="1" dirty="0"/>
              <a:t> Bank Group</a:t>
            </a:r>
            <a:endParaRPr lang="en-GB" sz="3600" b="1" dirty="0"/>
          </a:p>
        </p:txBody>
      </p:sp>
      <p:sp>
        <p:nvSpPr>
          <p:cNvPr id="82947"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82949" name="Text Box 5"/>
          <p:cNvSpPr txBox="1">
            <a:spLocks noChangeArrowheads="1"/>
          </p:cNvSpPr>
          <p:nvPr/>
        </p:nvSpPr>
        <p:spPr bwMode="auto">
          <a:xfrm>
            <a:off x="323528" y="1258323"/>
            <a:ext cx="8640960" cy="4930581"/>
          </a:xfrm>
          <a:prstGeom prst="rect">
            <a:avLst/>
          </a:prstGeom>
          <a:noFill/>
          <a:ln w="12700">
            <a:noFill/>
            <a:miter lim="800000"/>
            <a:headEnd/>
            <a:tailEnd/>
          </a:ln>
          <a:effectLst/>
        </p:spPr>
        <p:txBody>
          <a:bodyPr wrap="square">
            <a:spAutoFit/>
          </a:bodyPr>
          <a:lstStyle/>
          <a:p>
            <a:pPr algn="just" fontAlgn="auto">
              <a:lnSpc>
                <a:spcPct val="90000"/>
              </a:lnSpc>
              <a:spcBef>
                <a:spcPts val="0"/>
              </a:spcBef>
              <a:spcAft>
                <a:spcPts val="0"/>
              </a:spcAft>
              <a:buSzPct val="85000"/>
              <a:buFont typeface="Wingdings" pitchFamily="2" charset="2"/>
              <a:buNone/>
              <a:defRPr/>
            </a:pPr>
            <a:r>
              <a:rPr lang="lt-LT" sz="2400" dirty="0">
                <a:latin typeface="Calibri" pitchFamily="34" charset="0"/>
                <a:cs typeface="Times New Roman" pitchFamily="18" charset="0"/>
              </a:rPr>
              <a:t>Pasaulio Bankas nėra </a:t>
            </a:r>
            <a:r>
              <a:rPr lang="en-GB" sz="2400" dirty="0">
                <a:latin typeface="Calibri" pitchFamily="34" charset="0"/>
                <a:cs typeface="Times New Roman" pitchFamily="18" charset="0"/>
              </a:rPr>
              <a:t>bank</a:t>
            </a:r>
            <a:r>
              <a:rPr lang="lt-LT" sz="2400" dirty="0" err="1">
                <a:latin typeface="Calibri" pitchFamily="34" charset="0"/>
                <a:cs typeface="Times New Roman" pitchFamily="18" charset="0"/>
              </a:rPr>
              <a:t>as</a:t>
            </a:r>
            <a:r>
              <a:rPr lang="en-GB" sz="2400" dirty="0">
                <a:latin typeface="Calibri" pitchFamily="34" charset="0"/>
                <a:cs typeface="Times New Roman" pitchFamily="18" charset="0"/>
              </a:rPr>
              <a:t> </a:t>
            </a:r>
            <a:r>
              <a:rPr lang="lt-LT" sz="2400" dirty="0">
                <a:latin typeface="Calibri" pitchFamily="34" charset="0"/>
                <a:cs typeface="Times New Roman" pitchFamily="18" charset="0"/>
              </a:rPr>
              <a:t>įprasta prasme</a:t>
            </a:r>
            <a:r>
              <a:rPr lang="en-GB" sz="2400" dirty="0">
                <a:latin typeface="Calibri" pitchFamily="34" charset="0"/>
                <a:cs typeface="Times New Roman" pitchFamily="18" charset="0"/>
              </a:rPr>
              <a:t>. </a:t>
            </a:r>
            <a:r>
              <a:rPr lang="lt-LT" sz="2400" dirty="0">
                <a:latin typeface="Calibri" pitchFamily="34" charset="0"/>
                <a:cs typeface="Times New Roman" pitchFamily="18" charset="0"/>
              </a:rPr>
              <a:t>Tai viena iš Jungtinių Tautų </a:t>
            </a:r>
            <a:r>
              <a:rPr lang="en-GB" sz="2400" dirty="0" err="1">
                <a:latin typeface="Calibri" pitchFamily="34" charset="0"/>
                <a:cs typeface="Times New Roman" pitchFamily="18" charset="0"/>
              </a:rPr>
              <a:t>specializ</a:t>
            </a:r>
            <a:r>
              <a:rPr lang="lt-LT" sz="2400" dirty="0" err="1">
                <a:latin typeface="Calibri" pitchFamily="34" charset="0"/>
                <a:cs typeface="Times New Roman" pitchFamily="18" charset="0"/>
              </a:rPr>
              <a:t>uotų</a:t>
            </a:r>
            <a:r>
              <a:rPr lang="lt-LT" sz="2400" dirty="0">
                <a:latin typeface="Calibri" pitchFamily="34" charset="0"/>
                <a:cs typeface="Times New Roman" pitchFamily="18" charset="0"/>
              </a:rPr>
              <a:t> </a:t>
            </a:r>
            <a:r>
              <a:rPr lang="en-GB" sz="2400" dirty="0" err="1">
                <a:latin typeface="Calibri" pitchFamily="34" charset="0"/>
                <a:cs typeface="Times New Roman" pitchFamily="18" charset="0"/>
              </a:rPr>
              <a:t>agen</a:t>
            </a:r>
            <a:r>
              <a:rPr lang="lt-LT" sz="2400" dirty="0" err="1">
                <a:latin typeface="Calibri" pitchFamily="34" charset="0"/>
                <a:cs typeface="Times New Roman" pitchFamily="18" charset="0"/>
              </a:rPr>
              <a:t>tūrų</a:t>
            </a:r>
            <a:r>
              <a:rPr lang="en-GB" sz="2400" dirty="0">
                <a:latin typeface="Calibri" pitchFamily="34" charset="0"/>
                <a:cs typeface="Times New Roman" pitchFamily="18" charset="0"/>
              </a:rPr>
              <a:t>, </a:t>
            </a:r>
            <a:r>
              <a:rPr lang="lt-LT" sz="2400" dirty="0">
                <a:latin typeface="Calibri" pitchFamily="34" charset="0"/>
                <a:cs typeface="Times New Roman" pitchFamily="18" charset="0"/>
              </a:rPr>
              <a:t>jungiančių </a:t>
            </a:r>
            <a:r>
              <a:rPr lang="en-GB" sz="2400" dirty="0">
                <a:latin typeface="Calibri" pitchFamily="34" charset="0"/>
                <a:cs typeface="Times New Roman" pitchFamily="18" charset="0"/>
              </a:rPr>
              <a:t>18</a:t>
            </a:r>
            <a:r>
              <a:rPr lang="lt-LT" sz="2400" dirty="0">
                <a:latin typeface="Calibri" pitchFamily="34" charset="0"/>
                <a:cs typeface="Times New Roman" pitchFamily="18" charset="0"/>
              </a:rPr>
              <a:t>9 šalis nares (įskaitant Lietuvą).</a:t>
            </a:r>
            <a:r>
              <a:rPr lang="en-GB" sz="2400" dirty="0">
                <a:latin typeface="Calibri" pitchFamily="34" charset="0"/>
                <a:cs typeface="Times New Roman" pitchFamily="18" charset="0"/>
              </a:rPr>
              <a:t> </a:t>
            </a:r>
            <a:r>
              <a:rPr lang="lt-LT" sz="2400" dirty="0">
                <a:latin typeface="Calibri" pitchFamily="34" charset="0"/>
                <a:cs typeface="Times New Roman" pitchFamily="18" charset="0"/>
              </a:rPr>
              <a:t>Šios šalys kartu atsako, kaip </a:t>
            </a:r>
            <a:r>
              <a:rPr lang="en-GB" sz="2400" dirty="0" err="1">
                <a:latin typeface="Calibri" pitchFamily="34" charset="0"/>
                <a:cs typeface="Times New Roman" pitchFamily="18" charset="0"/>
              </a:rPr>
              <a:t>institu</a:t>
            </a:r>
            <a:r>
              <a:rPr lang="lt-LT" sz="2400" dirty="0" err="1">
                <a:latin typeface="Calibri" pitchFamily="34" charset="0"/>
                <a:cs typeface="Times New Roman" pitchFamily="18" charset="0"/>
              </a:rPr>
              <a:t>cija</a:t>
            </a:r>
            <a:r>
              <a:rPr lang="lt-LT" sz="2400" dirty="0">
                <a:latin typeface="Calibri" pitchFamily="34" charset="0"/>
                <a:cs typeface="Times New Roman" pitchFamily="18" charset="0"/>
              </a:rPr>
              <a:t> </a:t>
            </a:r>
            <a:r>
              <a:rPr lang="en-GB" sz="2400" dirty="0" err="1">
                <a:latin typeface="Calibri" pitchFamily="34" charset="0"/>
                <a:cs typeface="Times New Roman" pitchFamily="18" charset="0"/>
              </a:rPr>
              <a:t>finan</a:t>
            </a:r>
            <a:r>
              <a:rPr lang="lt-LT" sz="2400" dirty="0" err="1">
                <a:latin typeface="Calibri" pitchFamily="34" charset="0"/>
                <a:cs typeface="Times New Roman" pitchFamily="18" charset="0"/>
              </a:rPr>
              <a:t>suojama</a:t>
            </a:r>
            <a:r>
              <a:rPr lang="lt-LT" sz="2400" dirty="0">
                <a:latin typeface="Calibri" pitchFamily="34" charset="0"/>
                <a:cs typeface="Times New Roman" pitchFamily="18" charset="0"/>
              </a:rPr>
              <a:t> ir kaip leidžia pinigus. </a:t>
            </a:r>
          </a:p>
          <a:p>
            <a:pPr algn="r" fontAlgn="auto">
              <a:lnSpc>
                <a:spcPct val="90000"/>
              </a:lnSpc>
              <a:spcBef>
                <a:spcPts val="0"/>
              </a:spcBef>
              <a:spcAft>
                <a:spcPts val="0"/>
              </a:spcAft>
              <a:buSzPct val="85000"/>
              <a:defRPr/>
            </a:pPr>
            <a:r>
              <a:rPr lang="lt-LT" sz="2400">
                <a:latin typeface="Calibri" pitchFamily="34" charset="0"/>
                <a:cs typeface="Times New Roman" pitchFamily="18" charset="0"/>
              </a:rPr>
              <a:t>Įkurtas 1944 </a:t>
            </a:r>
            <a:r>
              <a:rPr lang="lt-LT" sz="2400" dirty="0">
                <a:latin typeface="Calibri" pitchFamily="34" charset="0"/>
                <a:cs typeface="Times New Roman" pitchFamily="18" charset="0"/>
              </a:rPr>
              <a:t>metais. Būstinė </a:t>
            </a:r>
            <a:r>
              <a:rPr lang="lt-LT" sz="2400" dirty="0" err="1">
                <a:latin typeface="Calibri" pitchFamily="34" charset="0"/>
                <a:cs typeface="Times New Roman" pitchFamily="18" charset="0"/>
              </a:rPr>
              <a:t>Washington</a:t>
            </a:r>
            <a:r>
              <a:rPr lang="lt-LT" sz="2400" dirty="0">
                <a:latin typeface="Calibri" pitchFamily="34" charset="0"/>
                <a:cs typeface="Times New Roman" pitchFamily="18" charset="0"/>
              </a:rPr>
              <a:t>, D.C.</a:t>
            </a:r>
          </a:p>
          <a:p>
            <a:pPr algn="ctr"/>
            <a:endParaRPr lang="lt-LT" sz="2400" dirty="0">
              <a:latin typeface="+mn-lt"/>
            </a:endParaRPr>
          </a:p>
          <a:p>
            <a:pPr algn="ctr"/>
            <a:r>
              <a:rPr lang="lt-LT" sz="2400" dirty="0">
                <a:latin typeface="+mn-lt"/>
              </a:rPr>
              <a:t>Pasaulio Banko grupė nustatė du pasaulinius tikslus, pasiektinus iki </a:t>
            </a:r>
            <a:r>
              <a:rPr lang="en-US" sz="2400" dirty="0">
                <a:latin typeface="+mn-lt"/>
              </a:rPr>
              <a:t>2030</a:t>
            </a:r>
            <a:r>
              <a:rPr lang="lt-LT" sz="2400" dirty="0">
                <a:latin typeface="+mn-lt"/>
              </a:rPr>
              <a:t> metų</a:t>
            </a:r>
            <a:r>
              <a:rPr lang="en-US" sz="2400" dirty="0">
                <a:latin typeface="+mn-lt"/>
              </a:rPr>
              <a:t>:</a:t>
            </a:r>
            <a:endParaRPr lang="lt-LT" sz="2400" dirty="0">
              <a:latin typeface="+mn-lt"/>
            </a:endParaRPr>
          </a:p>
          <a:p>
            <a:pPr marL="342900" indent="-342900">
              <a:buFont typeface="Wingdings" panose="05000000000000000000" pitchFamily="2" charset="2"/>
              <a:buChar char="Ø"/>
            </a:pPr>
            <a:r>
              <a:rPr lang="lt-LT" sz="2400" dirty="0">
                <a:latin typeface="Calibri" pitchFamily="34" charset="0"/>
                <a:cs typeface="Times New Roman" pitchFamily="18" charset="0"/>
              </a:rPr>
              <a:t>Pašalinti kraštutinį skurdą, sumažinant iki 3% dalį žmonių, gyvenančių už mažiau kaip </a:t>
            </a:r>
            <a:r>
              <a:rPr lang="en-US" sz="2400" dirty="0">
                <a:latin typeface="Calibri" pitchFamily="34" charset="0"/>
                <a:cs typeface="Times New Roman" pitchFamily="18" charset="0"/>
              </a:rPr>
              <a:t>$1.90 </a:t>
            </a:r>
            <a:r>
              <a:rPr lang="lt-LT" sz="2400" dirty="0">
                <a:latin typeface="Calibri" pitchFamily="34" charset="0"/>
                <a:cs typeface="Times New Roman" pitchFamily="18" charset="0"/>
              </a:rPr>
              <a:t>per dieną</a:t>
            </a:r>
          </a:p>
          <a:p>
            <a:pPr marL="342900" indent="-342900" algn="just" fontAlgn="auto">
              <a:lnSpc>
                <a:spcPct val="90000"/>
              </a:lnSpc>
              <a:spcBef>
                <a:spcPts val="0"/>
              </a:spcBef>
              <a:spcAft>
                <a:spcPts val="0"/>
              </a:spcAft>
              <a:buSzPct val="85000"/>
              <a:buFont typeface="Wingdings" panose="05000000000000000000" pitchFamily="2" charset="2"/>
              <a:buChar char="Ø"/>
              <a:defRPr/>
            </a:pPr>
            <a:endParaRPr lang="en-US" sz="2400" dirty="0">
              <a:latin typeface="Calibri" pitchFamily="34" charset="0"/>
              <a:cs typeface="Times New Roman" pitchFamily="18" charset="0"/>
            </a:endParaRPr>
          </a:p>
          <a:p>
            <a:pPr marL="342900" indent="-342900" algn="just" fontAlgn="auto">
              <a:lnSpc>
                <a:spcPct val="90000"/>
              </a:lnSpc>
              <a:spcBef>
                <a:spcPts val="0"/>
              </a:spcBef>
              <a:spcAft>
                <a:spcPts val="0"/>
              </a:spcAft>
              <a:buSzPct val="85000"/>
              <a:buFont typeface="Wingdings" panose="05000000000000000000" pitchFamily="2" charset="2"/>
              <a:buChar char="Ø"/>
              <a:defRPr/>
            </a:pPr>
            <a:r>
              <a:rPr lang="lt-LT" sz="2400" dirty="0">
                <a:latin typeface="Calibri" pitchFamily="34" charset="0"/>
                <a:cs typeface="Times New Roman" pitchFamily="18" charset="0"/>
              </a:rPr>
              <a:t>Skatinti dalinimąsi gerove palaikant 40% mažiausias pajamas gaunančių asmenų pajamų augimą kiekvienoje šalyje.</a:t>
            </a:r>
            <a:endParaRPr lang="en-GB" sz="2400" dirty="0">
              <a:latin typeface="Calibri" pitchFamily="34" charset="0"/>
              <a:cs typeface="Times New Roman" pitchFamily="18" charset="0"/>
            </a:endParaRPr>
          </a:p>
          <a:p>
            <a:pPr algn="r" fontAlgn="auto">
              <a:lnSpc>
                <a:spcPct val="90000"/>
              </a:lnSpc>
              <a:spcBef>
                <a:spcPts val="0"/>
              </a:spcBef>
              <a:spcAft>
                <a:spcPts val="0"/>
              </a:spcAft>
              <a:buSzPct val="85000"/>
              <a:buFont typeface="Wingdings" pitchFamily="2" charset="2"/>
              <a:buNone/>
              <a:defRPr/>
            </a:pPr>
            <a:r>
              <a:rPr lang="lt-LT" sz="2400" i="1" dirty="0">
                <a:latin typeface="Calibri" pitchFamily="34" charset="0"/>
              </a:rPr>
              <a:t>www.worldbank.org</a:t>
            </a:r>
            <a:endParaRPr lang="en-GB" sz="2400" i="1" dirty="0">
              <a:latin typeface="Calibri" pitchFamily="34" charset="0"/>
            </a:endParaRPr>
          </a:p>
        </p:txBody>
      </p:sp>
      <p:pic>
        <p:nvPicPr>
          <p:cNvPr id="35845" name="Picture 9"/>
          <p:cNvPicPr>
            <a:picLocks noChangeAspect="1" noChangeArrowheads="1"/>
          </p:cNvPicPr>
          <p:nvPr/>
        </p:nvPicPr>
        <p:blipFill>
          <a:blip r:embed="rId2" cstate="print"/>
          <a:srcRect/>
          <a:stretch>
            <a:fillRect/>
          </a:stretch>
        </p:blipFill>
        <p:spPr bwMode="auto">
          <a:xfrm>
            <a:off x="88900" y="44624"/>
            <a:ext cx="990600" cy="917575"/>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94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29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75656" y="0"/>
            <a:ext cx="7668344" cy="1052736"/>
          </a:xfrm>
        </p:spPr>
        <p:txBody>
          <a:bodyPr rtlCol="0">
            <a:normAutofit/>
          </a:bodyPr>
          <a:lstStyle/>
          <a:p>
            <a:pPr eaLnBrk="1" fontAlgn="auto" hangingPunct="1">
              <a:spcAft>
                <a:spcPts val="0"/>
              </a:spcAft>
              <a:defRPr/>
            </a:pPr>
            <a:r>
              <a:rPr lang="lt-LT" sz="3600" b="1"/>
              <a:t>World Bank Group: apie save </a:t>
            </a:r>
            <a:endParaRPr lang="en-GB" sz="3600" b="1"/>
          </a:p>
        </p:txBody>
      </p:sp>
      <p:sp>
        <p:nvSpPr>
          <p:cNvPr id="82947"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82949" name="Text Box 5"/>
          <p:cNvSpPr txBox="1">
            <a:spLocks noChangeArrowheads="1"/>
          </p:cNvSpPr>
          <p:nvPr/>
        </p:nvSpPr>
        <p:spPr bwMode="auto">
          <a:xfrm>
            <a:off x="395288" y="1225550"/>
            <a:ext cx="8497887" cy="4708981"/>
          </a:xfrm>
          <a:prstGeom prst="rect">
            <a:avLst/>
          </a:prstGeom>
          <a:noFill/>
          <a:ln w="12700">
            <a:noFill/>
            <a:miter lim="800000"/>
            <a:headEnd/>
            <a:tailEnd/>
          </a:ln>
          <a:effectLst/>
        </p:spPr>
        <p:txBody>
          <a:bodyPr>
            <a:spAutoFit/>
          </a:bodyPr>
          <a:lstStyle/>
          <a:p>
            <a:pPr indent="442913" algn="just">
              <a:defRPr/>
            </a:pPr>
            <a:r>
              <a:rPr lang="en-US" sz="2000" dirty="0">
                <a:latin typeface="+mn-lt"/>
              </a:rPr>
              <a:t>The World Bank is a vital source of financial and technical assistance to </a:t>
            </a:r>
            <a:r>
              <a:rPr lang="en-US" sz="2000" b="1" dirty="0">
                <a:latin typeface="+mn-lt"/>
              </a:rPr>
              <a:t>developing countries </a:t>
            </a:r>
            <a:r>
              <a:rPr lang="en-US" sz="2000" dirty="0">
                <a:latin typeface="+mn-lt"/>
              </a:rPr>
              <a:t>around the world. </a:t>
            </a:r>
            <a:endParaRPr lang="lt-LT" sz="2000" dirty="0">
              <a:latin typeface="+mn-lt"/>
            </a:endParaRPr>
          </a:p>
          <a:p>
            <a:pPr indent="442913" algn="just">
              <a:defRPr/>
            </a:pPr>
            <a:endParaRPr lang="lt-LT" sz="2000" dirty="0">
              <a:latin typeface="+mn-lt"/>
            </a:endParaRPr>
          </a:p>
          <a:p>
            <a:pPr indent="442913" algn="just">
              <a:defRPr/>
            </a:pPr>
            <a:r>
              <a:rPr lang="en-US" sz="2000" dirty="0">
                <a:latin typeface="+mn-lt"/>
              </a:rPr>
              <a:t>We are </a:t>
            </a:r>
            <a:r>
              <a:rPr lang="en-US" sz="2000" b="1" dirty="0">
                <a:latin typeface="+mn-lt"/>
              </a:rPr>
              <a:t>not a bank in the common sense</a:t>
            </a:r>
            <a:r>
              <a:rPr lang="en-US" sz="2000" dirty="0">
                <a:latin typeface="+mn-lt"/>
              </a:rPr>
              <a:t>; we are made up of two unique development institutions owned by 18</a:t>
            </a:r>
            <a:r>
              <a:rPr lang="lt-LT" sz="2000" dirty="0">
                <a:latin typeface="+mn-lt"/>
              </a:rPr>
              <a:t>9</a:t>
            </a:r>
            <a:r>
              <a:rPr lang="en-US" sz="2000" dirty="0">
                <a:latin typeface="+mn-lt"/>
              </a:rPr>
              <a:t> member countries: the International Bank for Reconstruction and Development (IBRD) and the International Development Association (IDA). The IBRD aims to reduce poverty in middle-income and creditworthy poorer countries, while IDA focuses on the world's poorest countries.</a:t>
            </a:r>
            <a:endParaRPr lang="lt-LT" sz="2000" dirty="0">
              <a:latin typeface="+mn-lt"/>
            </a:endParaRPr>
          </a:p>
          <a:p>
            <a:pPr indent="442913" algn="just">
              <a:defRPr/>
            </a:pPr>
            <a:endParaRPr lang="lt-LT" sz="2000" dirty="0">
              <a:latin typeface="+mn-lt"/>
            </a:endParaRPr>
          </a:p>
          <a:p>
            <a:pPr indent="442913" algn="just">
              <a:defRPr/>
            </a:pPr>
            <a:r>
              <a:rPr lang="en-US" sz="2000" dirty="0">
                <a:latin typeface="+mn-lt"/>
              </a:rPr>
              <a:t>Together, we </a:t>
            </a:r>
            <a:r>
              <a:rPr lang="en-US" sz="2000" b="1" dirty="0">
                <a:latin typeface="+mn-lt"/>
              </a:rPr>
              <a:t>provide low-interest loans, interest-free credits and grants </a:t>
            </a:r>
            <a:r>
              <a:rPr lang="en-US" sz="2000" dirty="0">
                <a:latin typeface="+mn-lt"/>
              </a:rPr>
              <a:t>to developing countries for a wide array of purposes that include investments in education, health, public administration, infrastructure, financial and private sector development, agriculture and environmental and natural resource management.</a:t>
            </a:r>
            <a:endParaRPr lang="en-GB" sz="3000" dirty="0">
              <a:latin typeface="Calibri" pitchFamily="34" charset="0"/>
              <a:cs typeface="Times New Roman" pitchFamily="18" charset="0"/>
            </a:endParaRPr>
          </a:p>
        </p:txBody>
      </p:sp>
      <p:pic>
        <p:nvPicPr>
          <p:cNvPr id="36869" name="Picture 9"/>
          <p:cNvPicPr>
            <a:picLocks noChangeAspect="1" noChangeArrowheads="1"/>
          </p:cNvPicPr>
          <p:nvPr/>
        </p:nvPicPr>
        <p:blipFill>
          <a:blip r:embed="rId2" cstate="print"/>
          <a:srcRect/>
          <a:stretch>
            <a:fillRect/>
          </a:stretch>
        </p:blipFill>
        <p:spPr bwMode="auto">
          <a:xfrm>
            <a:off x="395288" y="115888"/>
            <a:ext cx="990600" cy="917575"/>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
            <a:ext cx="9144000" cy="764703"/>
          </a:xfrm>
        </p:spPr>
        <p:txBody>
          <a:bodyPr rtlCol="0">
            <a:normAutofit/>
          </a:bodyPr>
          <a:lstStyle/>
          <a:p>
            <a:pPr eaLnBrk="1" fontAlgn="auto" hangingPunct="1">
              <a:spcAft>
                <a:spcPts val="0"/>
              </a:spcAft>
              <a:defRPr/>
            </a:pPr>
            <a:r>
              <a:rPr lang="lt-LT" sz="3600" b="1"/>
              <a:t>World Bank: Lietuva</a:t>
            </a:r>
            <a:endParaRPr lang="en-GB" sz="3600" b="1"/>
          </a:p>
        </p:txBody>
      </p:sp>
      <p:sp>
        <p:nvSpPr>
          <p:cNvPr id="93187"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93189" name="Text Box 5"/>
          <p:cNvSpPr txBox="1">
            <a:spLocks noChangeArrowheads="1"/>
          </p:cNvSpPr>
          <p:nvPr/>
        </p:nvSpPr>
        <p:spPr bwMode="auto">
          <a:xfrm>
            <a:off x="323528" y="1196752"/>
            <a:ext cx="8497887" cy="4829014"/>
          </a:xfrm>
          <a:prstGeom prst="rect">
            <a:avLst/>
          </a:prstGeom>
          <a:noFill/>
          <a:ln w="12700">
            <a:noFill/>
            <a:miter lim="800000"/>
            <a:headEnd/>
            <a:tailEnd/>
          </a:ln>
          <a:effectLst/>
        </p:spPr>
        <p:txBody>
          <a:bodyPr>
            <a:spAutoFit/>
          </a:bodyPr>
          <a:lstStyle/>
          <a:p>
            <a:pPr algn="just" fontAlgn="auto">
              <a:lnSpc>
                <a:spcPct val="90000"/>
              </a:lnSpc>
              <a:spcBef>
                <a:spcPts val="0"/>
              </a:spcBef>
              <a:spcAft>
                <a:spcPts val="0"/>
              </a:spcAft>
              <a:buSzPct val="85000"/>
              <a:buFont typeface="Wingdings" pitchFamily="2" charset="2"/>
              <a:buNone/>
              <a:defRPr/>
            </a:pPr>
            <a:r>
              <a:rPr lang="lt-LT" sz="3000" dirty="0">
                <a:effectLst>
                  <a:outerShdw blurRad="38100" dist="38100" dir="2700000" algn="tl">
                    <a:srgbClr val="000000"/>
                  </a:outerShdw>
                </a:effectLst>
                <a:latin typeface="+mn-lt"/>
              </a:rPr>
              <a:t>	</a:t>
            </a:r>
            <a:r>
              <a:rPr lang="lt-LT" sz="2800" dirty="0">
                <a:latin typeface="Calibri" pitchFamily="34" charset="0"/>
              </a:rPr>
              <a:t>Pasaulio Banko misija Lietuvoje buvo padėti šaliai pasiekti ilgalaikį ekonomikos augimą</a:t>
            </a:r>
            <a:r>
              <a:rPr lang="en-GB" sz="2800" dirty="0">
                <a:latin typeface="Calibri" pitchFamily="34" charset="0"/>
                <a:cs typeface="Times New Roman" pitchFamily="18" charset="0"/>
              </a:rPr>
              <a:t> </a:t>
            </a:r>
            <a:r>
              <a:rPr lang="lt-LT" sz="2800" dirty="0">
                <a:latin typeface="Calibri" pitchFamily="34" charset="0"/>
              </a:rPr>
              <a:t>ir geriausiai pasinaudoti naryste ES.</a:t>
            </a:r>
          </a:p>
          <a:p>
            <a:pPr algn="just" fontAlgn="auto">
              <a:lnSpc>
                <a:spcPct val="90000"/>
              </a:lnSpc>
              <a:spcBef>
                <a:spcPts val="0"/>
              </a:spcBef>
              <a:spcAft>
                <a:spcPts val="0"/>
              </a:spcAft>
              <a:buSzPct val="85000"/>
              <a:buFont typeface="Wingdings" pitchFamily="2" charset="2"/>
              <a:buNone/>
              <a:defRPr/>
            </a:pPr>
            <a:r>
              <a:rPr lang="lt-LT" sz="2800" dirty="0">
                <a:latin typeface="Calibri" pitchFamily="34" charset="0"/>
              </a:rPr>
              <a:t>	Pasaulio Bankas taip pat veikė gerindamas socialines paslaugas, ypač labiausiai pažeidžiamoms grupėms</a:t>
            </a:r>
            <a:r>
              <a:rPr lang="en-GB" sz="2800" dirty="0">
                <a:latin typeface="Calibri" pitchFamily="34" charset="0"/>
                <a:cs typeface="Times New Roman" pitchFamily="18" charset="0"/>
              </a:rPr>
              <a:t>.</a:t>
            </a:r>
            <a:endParaRPr lang="lt-LT" sz="2800" dirty="0">
              <a:latin typeface="Calibri" pitchFamily="34" charset="0"/>
            </a:endParaRPr>
          </a:p>
          <a:p>
            <a:pPr algn="just" fontAlgn="auto">
              <a:lnSpc>
                <a:spcPct val="90000"/>
              </a:lnSpc>
              <a:spcBef>
                <a:spcPts val="0"/>
              </a:spcBef>
              <a:spcAft>
                <a:spcPts val="0"/>
              </a:spcAft>
              <a:buSzPct val="85000"/>
              <a:buFont typeface="Wingdings" pitchFamily="2" charset="2"/>
              <a:buNone/>
              <a:defRPr/>
            </a:pPr>
            <a:endParaRPr lang="lt-LT" sz="3200" dirty="0">
              <a:latin typeface="Calibri" pitchFamily="34" charset="0"/>
            </a:endParaRPr>
          </a:p>
          <a:p>
            <a:pPr algn="just" fontAlgn="auto">
              <a:lnSpc>
                <a:spcPct val="90000"/>
              </a:lnSpc>
              <a:spcBef>
                <a:spcPts val="0"/>
              </a:spcBef>
              <a:spcAft>
                <a:spcPts val="0"/>
              </a:spcAft>
              <a:buSzPct val="85000"/>
              <a:buFont typeface="Wingdings" pitchFamily="2" charset="2"/>
              <a:buNone/>
              <a:defRPr/>
            </a:pPr>
            <a:r>
              <a:rPr lang="lt-LT" sz="2800" dirty="0">
                <a:latin typeface="Calibri" pitchFamily="34" charset="0"/>
              </a:rPr>
              <a:t>Praeityje: </a:t>
            </a:r>
          </a:p>
          <a:p>
            <a:pPr algn="just" fontAlgn="auto">
              <a:lnSpc>
                <a:spcPct val="90000"/>
              </a:lnSpc>
              <a:spcBef>
                <a:spcPts val="0"/>
              </a:spcBef>
              <a:spcAft>
                <a:spcPts val="0"/>
              </a:spcAft>
              <a:buClr>
                <a:schemeClr val="hlink"/>
              </a:buClr>
              <a:buSzPct val="75000"/>
              <a:buFont typeface="Wingdings" pitchFamily="2" charset="2"/>
              <a:buChar char="Ø"/>
              <a:defRPr/>
            </a:pPr>
            <a:r>
              <a:rPr lang="lt-LT" sz="2800" dirty="0">
                <a:latin typeface="Calibri" pitchFamily="34" charset="0"/>
              </a:rPr>
              <a:t> aktyvi įtaka pensijų reformoms,</a:t>
            </a:r>
          </a:p>
          <a:p>
            <a:pPr algn="just" fontAlgn="auto">
              <a:lnSpc>
                <a:spcPct val="90000"/>
              </a:lnSpc>
              <a:spcBef>
                <a:spcPts val="0"/>
              </a:spcBef>
              <a:spcAft>
                <a:spcPts val="0"/>
              </a:spcAft>
              <a:buClr>
                <a:schemeClr val="hlink"/>
              </a:buClr>
              <a:buSzPct val="75000"/>
              <a:buFont typeface="Wingdings" pitchFamily="2" charset="2"/>
              <a:buChar char="Ø"/>
              <a:defRPr/>
            </a:pPr>
            <a:r>
              <a:rPr lang="lt-LT" sz="2800" dirty="0">
                <a:latin typeface="Calibri" pitchFamily="34" charset="0"/>
              </a:rPr>
              <a:t> struktūrinio sureguliavimo paskolos (SAL).</a:t>
            </a:r>
          </a:p>
          <a:p>
            <a:pPr algn="just" fontAlgn="auto">
              <a:lnSpc>
                <a:spcPct val="90000"/>
              </a:lnSpc>
              <a:spcBef>
                <a:spcPts val="0"/>
              </a:spcBef>
              <a:spcAft>
                <a:spcPts val="0"/>
              </a:spcAft>
              <a:buClr>
                <a:schemeClr val="hlink"/>
              </a:buClr>
              <a:buSzPct val="75000"/>
              <a:defRPr/>
            </a:pPr>
            <a:endParaRPr lang="lt-LT" sz="2800" dirty="0">
              <a:latin typeface="Calibri" pitchFamily="34" charset="0"/>
            </a:endParaRPr>
          </a:p>
          <a:p>
            <a:pPr algn="r" fontAlgn="auto">
              <a:lnSpc>
                <a:spcPct val="90000"/>
              </a:lnSpc>
              <a:spcBef>
                <a:spcPts val="0"/>
              </a:spcBef>
              <a:spcAft>
                <a:spcPts val="0"/>
              </a:spcAft>
              <a:buClr>
                <a:schemeClr val="hlink"/>
              </a:buClr>
              <a:buSzPct val="75000"/>
              <a:defRPr/>
            </a:pPr>
            <a:r>
              <a:rPr lang="lt-LT" sz="2800" i="1" dirty="0">
                <a:latin typeface="Calibri" pitchFamily="34" charset="0"/>
              </a:rPr>
              <a:t>www.worldbank.org/pensions</a:t>
            </a:r>
            <a:endParaRPr lang="en-GB" sz="2800"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1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18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18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318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318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318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884238"/>
          </a:xfrm>
        </p:spPr>
        <p:txBody>
          <a:bodyPr rtlCol="0">
            <a:normAutofit/>
          </a:bodyPr>
          <a:lstStyle/>
          <a:p>
            <a:pPr eaLnBrk="1" fontAlgn="auto" hangingPunct="1">
              <a:spcAft>
                <a:spcPts val="0"/>
              </a:spcAft>
              <a:defRPr/>
            </a:pPr>
            <a:r>
              <a:rPr lang="lt-LT" sz="3600" b="1"/>
              <a:t>World Bank Group: </a:t>
            </a:r>
            <a:r>
              <a:rPr lang="en-US" sz="3600" b="1"/>
              <a:t>veikla</a:t>
            </a:r>
            <a:endParaRPr lang="en-GB" sz="3600" b="1"/>
          </a:p>
        </p:txBody>
      </p:sp>
      <p:sp>
        <p:nvSpPr>
          <p:cNvPr id="94211"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94213" name="Text Box 5"/>
          <p:cNvSpPr txBox="1">
            <a:spLocks noChangeArrowheads="1"/>
          </p:cNvSpPr>
          <p:nvPr/>
        </p:nvSpPr>
        <p:spPr bwMode="auto">
          <a:xfrm>
            <a:off x="395536" y="1196752"/>
            <a:ext cx="8497887" cy="5048250"/>
          </a:xfrm>
          <a:prstGeom prst="rect">
            <a:avLst/>
          </a:prstGeom>
          <a:noFill/>
          <a:ln w="12700">
            <a:noFill/>
            <a:miter lim="800000"/>
            <a:headEnd/>
            <a:tailEnd/>
          </a:ln>
        </p:spPr>
        <p:txBody>
          <a:bodyPr>
            <a:spAutoFit/>
          </a:bodyPr>
          <a:lstStyle/>
          <a:p>
            <a:pPr algn="just">
              <a:buSzPct val="85000"/>
              <a:buFont typeface="Wingdings" pitchFamily="2" charset="2"/>
              <a:buNone/>
            </a:pPr>
            <a:r>
              <a:rPr lang="lt-LT" altLang="lt-LT" sz="2800" dirty="0">
                <a:latin typeface="Calibri" pitchFamily="34" charset="0"/>
              </a:rPr>
              <a:t>	</a:t>
            </a:r>
            <a:r>
              <a:rPr lang="lt-LT" altLang="lt-LT" sz="2400" dirty="0">
                <a:latin typeface="Calibri" pitchFamily="34" charset="0"/>
                <a:cs typeface="Times New Roman" pitchFamily="18" charset="0"/>
              </a:rPr>
              <a:t>Pagrindinė Pasaulio Banko veikla yra skolinti plėtros projektų vykdymui</a:t>
            </a:r>
            <a:r>
              <a:rPr lang="en-GB" altLang="lt-LT" sz="2400" dirty="0">
                <a:latin typeface="Calibri" pitchFamily="34" charset="0"/>
                <a:cs typeface="Times New Roman" pitchFamily="18" charset="0"/>
              </a:rPr>
              <a:t>. </a:t>
            </a:r>
            <a:r>
              <a:rPr lang="lt-LT" altLang="lt-LT" sz="2400" dirty="0">
                <a:latin typeface="Calibri" pitchFamily="34" charset="0"/>
                <a:cs typeface="Times New Roman" pitchFamily="18" charset="0"/>
              </a:rPr>
              <a:t>Per daugelį metų Pasaulio Bankas sukūrė didelę įvairovę skolinimo instrumentų, kad atitiktų besiskolinančiųjų poreikius. </a:t>
            </a:r>
            <a:endParaRPr lang="lt-LT" altLang="lt-LT" sz="2400" dirty="0">
              <a:latin typeface="Calibri" pitchFamily="34" charset="0"/>
            </a:endParaRPr>
          </a:p>
          <a:p>
            <a:pPr algn="just">
              <a:buSzPct val="85000"/>
              <a:buFont typeface="Wingdings" pitchFamily="2" charset="2"/>
              <a:buNone/>
            </a:pPr>
            <a:r>
              <a:rPr lang="lt-LT" altLang="lt-LT" sz="2800" dirty="0">
                <a:latin typeface="Calibri" pitchFamily="34" charset="0"/>
              </a:rPr>
              <a:t>	</a:t>
            </a:r>
            <a:r>
              <a:rPr lang="lt-LT" altLang="lt-LT" sz="2600" dirty="0">
                <a:latin typeface="Calibri" pitchFamily="34" charset="0"/>
                <a:cs typeface="Times New Roman" pitchFamily="18" charset="0"/>
              </a:rPr>
              <a:t>Priešingai, negu kitų skolintojų</a:t>
            </a:r>
            <a:r>
              <a:rPr lang="en-GB" altLang="lt-LT" sz="2600" dirty="0">
                <a:latin typeface="Calibri" pitchFamily="34" charset="0"/>
                <a:cs typeface="Times New Roman" pitchFamily="18" charset="0"/>
              </a:rPr>
              <a:t>, </a:t>
            </a:r>
            <a:r>
              <a:rPr lang="lt-LT" altLang="lt-LT" sz="2600" dirty="0">
                <a:latin typeface="Calibri" pitchFamily="34" charset="0"/>
                <a:cs typeface="Times New Roman" pitchFamily="18" charset="0"/>
              </a:rPr>
              <a:t>Pasaulio Banko lėšos ateina su patarimais ir tyrimų bei patirties rezultatais. Kiekvienas projektas turi tyrimų stadiją, kada Banko tyrėjai ir jo partneriai tyrinėja daugelį šalies ekonomikai ir socialinei sveikatai svarbių faktorių. Pasaulio Bankas turi specializuotus departamentus, kurie pataria sveikatos, švietimo, finansinių paslaugų, teisingumo ir teisės bei aplinkos apsaugos klausimais.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908720"/>
          </a:xfrm>
        </p:spPr>
        <p:txBody>
          <a:bodyPr rtlCol="0">
            <a:normAutofit/>
          </a:bodyPr>
          <a:lstStyle/>
          <a:p>
            <a:pPr eaLnBrk="1" fontAlgn="auto" hangingPunct="1">
              <a:spcAft>
                <a:spcPts val="0"/>
              </a:spcAft>
              <a:defRPr/>
            </a:pPr>
            <a:r>
              <a:rPr lang="lt-LT" sz="3600" b="1"/>
              <a:t>World Bank Group: </a:t>
            </a:r>
            <a:r>
              <a:rPr lang="en-US" sz="3600" b="1"/>
              <a:t>veikla</a:t>
            </a:r>
            <a:endParaRPr lang="en-GB" sz="3600" b="1"/>
          </a:p>
        </p:txBody>
      </p:sp>
      <p:sp>
        <p:nvSpPr>
          <p:cNvPr id="95235"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95237" name="Text Box 5"/>
          <p:cNvSpPr txBox="1">
            <a:spLocks noChangeArrowheads="1"/>
          </p:cNvSpPr>
          <p:nvPr/>
        </p:nvSpPr>
        <p:spPr bwMode="auto">
          <a:xfrm>
            <a:off x="395536" y="1268760"/>
            <a:ext cx="8497888" cy="4708525"/>
          </a:xfrm>
          <a:prstGeom prst="rect">
            <a:avLst/>
          </a:prstGeom>
          <a:noFill/>
          <a:ln w="12700">
            <a:noFill/>
            <a:miter lim="800000"/>
            <a:headEnd/>
            <a:tailEnd/>
          </a:ln>
        </p:spPr>
        <p:txBody>
          <a:bodyPr>
            <a:spAutoFit/>
          </a:bodyPr>
          <a:lstStyle/>
          <a:p>
            <a:pPr algn="just">
              <a:buSzPct val="85000"/>
              <a:buFont typeface="Wingdings" pitchFamily="2" charset="2"/>
              <a:buNone/>
            </a:pPr>
            <a:r>
              <a:rPr lang="lt-LT" altLang="lt-LT" sz="2800">
                <a:latin typeface="Calibri" pitchFamily="34" charset="0"/>
              </a:rPr>
              <a:t>	</a:t>
            </a:r>
            <a:r>
              <a:rPr lang="lt-LT" altLang="lt-LT" sz="2800">
                <a:latin typeface="Calibri" pitchFamily="34" charset="0"/>
                <a:cs typeface="Times New Roman" pitchFamily="18" charset="0"/>
              </a:rPr>
              <a:t>Šalys, kurios skolinasi iš </a:t>
            </a:r>
            <a:r>
              <a:rPr lang="en-GB" altLang="lt-LT" sz="2800">
                <a:latin typeface="Calibri" pitchFamily="34" charset="0"/>
                <a:cs typeface="Times New Roman" pitchFamily="18" charset="0"/>
              </a:rPr>
              <a:t>IBRD</a:t>
            </a:r>
            <a:r>
              <a:rPr lang="lt-LT" altLang="lt-LT" sz="2800">
                <a:latin typeface="Calibri" pitchFamily="34" charset="0"/>
                <a:cs typeface="Times New Roman" pitchFamily="18" charset="0"/>
              </a:rPr>
              <a:t>,</a:t>
            </a:r>
            <a:r>
              <a:rPr lang="en-GB" altLang="lt-LT" sz="2800">
                <a:latin typeface="Calibri" pitchFamily="34" charset="0"/>
                <a:cs typeface="Times New Roman" pitchFamily="18" charset="0"/>
              </a:rPr>
              <a:t> </a:t>
            </a:r>
            <a:r>
              <a:rPr lang="lt-LT" altLang="lt-LT" sz="2800">
                <a:latin typeface="Calibri" pitchFamily="34" charset="0"/>
                <a:cs typeface="Times New Roman" pitchFamily="18" charset="0"/>
              </a:rPr>
              <a:t>turi kur kas daugiau laiko paskolai grąžinti, negu skolinimosi iš kitų</a:t>
            </a:r>
            <a:r>
              <a:rPr lang="en-US" altLang="lt-LT" sz="2800">
                <a:latin typeface="Calibri" pitchFamily="34" charset="0"/>
                <a:cs typeface="Times New Roman" pitchFamily="18" charset="0"/>
              </a:rPr>
              <a:t>: </a:t>
            </a:r>
            <a:r>
              <a:rPr lang="en-GB" altLang="lt-LT" sz="2800">
                <a:latin typeface="Calibri" pitchFamily="34" charset="0"/>
                <a:cs typeface="Times New Roman" pitchFamily="18" charset="0"/>
              </a:rPr>
              <a:t>15 - 20 </a:t>
            </a:r>
            <a:r>
              <a:rPr lang="lt-LT" altLang="lt-LT" sz="2800">
                <a:latin typeface="Calibri" pitchFamily="34" charset="0"/>
                <a:cs typeface="Times New Roman" pitchFamily="18" charset="0"/>
              </a:rPr>
              <a:t>metų</a:t>
            </a:r>
            <a:r>
              <a:rPr lang="en-GB" altLang="lt-LT" sz="2800">
                <a:latin typeface="Calibri" pitchFamily="34" charset="0"/>
                <a:cs typeface="Times New Roman" pitchFamily="18" charset="0"/>
              </a:rPr>
              <a:t> </a:t>
            </a:r>
            <a:r>
              <a:rPr lang="lt-LT" altLang="lt-LT" sz="2800">
                <a:latin typeface="Calibri" pitchFamily="34" charset="0"/>
                <a:cs typeface="Times New Roman" pitchFamily="18" charset="0"/>
              </a:rPr>
              <a:t>su trijų-penkių metų laikotarpiu iki paskolos grąžinimo pradžios. </a:t>
            </a:r>
            <a:endParaRPr lang="lt-LT" altLang="lt-LT" sz="2800">
              <a:latin typeface="Calibri" pitchFamily="34" charset="0"/>
            </a:endParaRPr>
          </a:p>
          <a:p>
            <a:pPr algn="just">
              <a:buSzPct val="85000"/>
              <a:buFont typeface="Wingdings" pitchFamily="2" charset="2"/>
              <a:buNone/>
            </a:pPr>
            <a:r>
              <a:rPr lang="lt-LT" altLang="lt-LT" sz="2800">
                <a:latin typeface="Calibri" pitchFamily="34" charset="0"/>
              </a:rPr>
              <a:t>	</a:t>
            </a:r>
            <a:r>
              <a:rPr lang="en-GB" altLang="lt-LT" sz="2800">
                <a:latin typeface="Calibri" pitchFamily="34" charset="0"/>
                <a:cs typeface="Times New Roman" pitchFamily="18" charset="0"/>
              </a:rPr>
              <a:t> IBRD </a:t>
            </a:r>
            <a:r>
              <a:rPr lang="lt-LT" altLang="lt-LT" sz="2800">
                <a:latin typeface="Calibri" pitchFamily="34" charset="0"/>
                <a:cs typeface="Times New Roman" pitchFamily="18" charset="0"/>
              </a:rPr>
              <a:t>uždirba beveik visus savo pinigus pasaulio finansinėse rinkose. Turėdamas </a:t>
            </a:r>
            <a:r>
              <a:rPr lang="en-GB" altLang="lt-LT" sz="2800">
                <a:latin typeface="Calibri" pitchFamily="34" charset="0"/>
                <a:cs typeface="Times New Roman" pitchFamily="18" charset="0"/>
              </a:rPr>
              <a:t>AAA </a:t>
            </a:r>
            <a:r>
              <a:rPr lang="lt-LT" altLang="lt-LT" sz="2800">
                <a:latin typeface="Calibri" pitchFamily="34" charset="0"/>
                <a:cs typeface="Times New Roman" pitchFamily="18" charset="0"/>
              </a:rPr>
              <a:t>kredito reitingą</a:t>
            </a:r>
            <a:r>
              <a:rPr lang="en-GB" altLang="lt-LT" sz="2800">
                <a:latin typeface="Calibri" pitchFamily="34" charset="0"/>
                <a:cs typeface="Times New Roman" pitchFamily="18" charset="0"/>
              </a:rPr>
              <a:t>, </a:t>
            </a:r>
            <a:r>
              <a:rPr lang="lt-LT" altLang="lt-LT" sz="2800">
                <a:latin typeface="Calibri" pitchFamily="34" charset="0"/>
                <a:cs typeface="Times New Roman" pitchFamily="18" charset="0"/>
              </a:rPr>
              <a:t>Bankas išleidžia obligacijas, kad gautų pinigų ir juos skolina žemomis palūkanomis. Didžiausia pajamų dalis iš skolinamo kapitalo. </a:t>
            </a:r>
            <a:endParaRPr lang="en-GB" altLang="lt-LT" sz="2800">
              <a:latin typeface="Calibri" pitchFamily="34" charset="0"/>
              <a:cs typeface="Times New Roman" pitchFamily="18" charset="0"/>
            </a:endParaRPr>
          </a:p>
          <a:p>
            <a:pPr algn="just">
              <a:buSzPct val="85000"/>
              <a:buFont typeface="Wingdings" pitchFamily="2" charset="2"/>
              <a:buNone/>
            </a:pPr>
            <a:r>
              <a:rPr lang="lt-LT" altLang="lt-LT" sz="2400" i="1"/>
              <a:t>	</a:t>
            </a:r>
            <a:r>
              <a:rPr lang="lt-LT" altLang="lt-LT" sz="2400" i="1">
                <a:latin typeface="Calibri" pitchFamily="34" charset="0"/>
                <a:cs typeface="Times New Roman" pitchFamily="18" charset="0"/>
              </a:rPr>
              <a:t>Beprocentiniai kreditai ir grantai iš IDA finansuojami 40 turtingiausių šalių įmokomis kas treji metai. </a:t>
            </a:r>
            <a:endParaRPr lang="en-GB" altLang="lt-LT" sz="2400" i="1">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23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2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75656" y="0"/>
            <a:ext cx="7668344" cy="1340768"/>
          </a:xfrm>
        </p:spPr>
        <p:txBody>
          <a:bodyPr rtlCol="0">
            <a:normAutofit/>
          </a:bodyPr>
          <a:lstStyle/>
          <a:p>
            <a:pPr eaLnBrk="1" fontAlgn="auto" hangingPunct="1">
              <a:spcAft>
                <a:spcPts val="0"/>
              </a:spcAft>
              <a:defRPr/>
            </a:pPr>
            <a:r>
              <a:rPr lang="lt-LT" sz="3600" b="1"/>
              <a:t>International Monetary Fund</a:t>
            </a:r>
            <a:endParaRPr lang="en-GB" sz="3600" b="1"/>
          </a:p>
        </p:txBody>
      </p:sp>
      <p:sp>
        <p:nvSpPr>
          <p:cNvPr id="88067"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88069" name="Text Box 5"/>
          <p:cNvSpPr txBox="1">
            <a:spLocks noChangeArrowheads="1"/>
          </p:cNvSpPr>
          <p:nvPr/>
        </p:nvSpPr>
        <p:spPr bwMode="auto">
          <a:xfrm>
            <a:off x="395288" y="1905000"/>
            <a:ext cx="8497887" cy="4773613"/>
          </a:xfrm>
          <a:prstGeom prst="rect">
            <a:avLst/>
          </a:prstGeom>
          <a:noFill/>
          <a:ln w="12700">
            <a:noFill/>
            <a:miter lim="800000"/>
            <a:headEnd/>
            <a:tailEnd/>
          </a:ln>
        </p:spPr>
        <p:txBody>
          <a:bodyPr>
            <a:spAutoFit/>
          </a:bodyPr>
          <a:lstStyle/>
          <a:p>
            <a:pPr algn="just">
              <a:lnSpc>
                <a:spcPct val="90000"/>
              </a:lnSpc>
              <a:buSzPct val="85000"/>
              <a:buFont typeface="Wingdings" pitchFamily="2" charset="2"/>
              <a:buNone/>
            </a:pPr>
            <a:r>
              <a:rPr lang="en-GB" altLang="lt-LT" sz="2800" dirty="0">
                <a:latin typeface="Calibri" pitchFamily="34" charset="0"/>
              </a:rPr>
              <a:t>IMF </a:t>
            </a:r>
            <a:r>
              <a:rPr lang="lt-LT" altLang="lt-LT" sz="2800" dirty="0">
                <a:latin typeface="Calibri" pitchFamily="34" charset="0"/>
              </a:rPr>
              <a:t>taip pat yra viena iš JT specializuotų agentūrų, jungianti</a:t>
            </a:r>
            <a:r>
              <a:rPr lang="en-GB" altLang="lt-LT" sz="2800" dirty="0">
                <a:latin typeface="Calibri" pitchFamily="34" charset="0"/>
              </a:rPr>
              <a:t> 18</a:t>
            </a:r>
            <a:r>
              <a:rPr lang="lt-LT" altLang="lt-LT" sz="2800">
                <a:latin typeface="Calibri" pitchFamily="34" charset="0"/>
              </a:rPr>
              <a:t>9</a:t>
            </a:r>
            <a:r>
              <a:rPr lang="en-GB" altLang="lt-LT" sz="2800">
                <a:latin typeface="Calibri" pitchFamily="34" charset="0"/>
              </a:rPr>
              <a:t> </a:t>
            </a:r>
            <a:r>
              <a:rPr lang="lt-LT" altLang="lt-LT" sz="2800" dirty="0">
                <a:latin typeface="Calibri" pitchFamily="34" charset="0"/>
              </a:rPr>
              <a:t>š</a:t>
            </a:r>
            <a:r>
              <a:rPr lang="en-GB" altLang="lt-LT" sz="2800" dirty="0" err="1">
                <a:latin typeface="Calibri" pitchFamily="34" charset="0"/>
              </a:rPr>
              <a:t>ali</a:t>
            </a:r>
            <a:r>
              <a:rPr lang="lt-LT" altLang="lt-LT" sz="2800" dirty="0">
                <a:latin typeface="Calibri" pitchFamily="34" charset="0"/>
              </a:rPr>
              <a:t>s (įskaitant Lietuvą)</a:t>
            </a:r>
            <a:r>
              <a:rPr lang="en-GB" altLang="lt-LT" sz="2800" dirty="0">
                <a:latin typeface="Calibri" pitchFamily="34" charset="0"/>
              </a:rPr>
              <a:t>, </a:t>
            </a:r>
            <a:r>
              <a:rPr lang="lt-LT" altLang="lt-LT" sz="2800" dirty="0">
                <a:latin typeface="Calibri" pitchFamily="34" charset="0"/>
              </a:rPr>
              <a:t>skirta pasaulio mastu puoselėti makroekonominį stabilumą, skatinti augimą ir mažinti skurdą.</a:t>
            </a:r>
          </a:p>
          <a:p>
            <a:pPr algn="just">
              <a:lnSpc>
                <a:spcPct val="90000"/>
              </a:lnSpc>
              <a:buSzPct val="85000"/>
              <a:buFont typeface="Wingdings" pitchFamily="2" charset="2"/>
              <a:buNone/>
            </a:pPr>
            <a:endParaRPr lang="lt-LT" altLang="lt-LT" sz="2800" dirty="0">
              <a:latin typeface="Calibri" pitchFamily="34" charset="0"/>
            </a:endParaRPr>
          </a:p>
          <a:p>
            <a:pPr algn="just">
              <a:lnSpc>
                <a:spcPct val="90000"/>
              </a:lnSpc>
              <a:buSzPct val="85000"/>
              <a:buFont typeface="Wingdings" pitchFamily="2" charset="2"/>
              <a:buNone/>
            </a:pPr>
            <a:r>
              <a:rPr lang="lt-LT" altLang="lt-LT" sz="2800" dirty="0">
                <a:latin typeface="Calibri" pitchFamily="34" charset="0"/>
              </a:rPr>
              <a:t>IMF buvo įkurtas tarptautine sutartimi 1945 metais, kad rūpintųsi pasaulio ekonomikos sveikata ir neleistų pasikartoti tokiems reiškiniams kai 1930-jų Didžioji depresija.</a:t>
            </a:r>
          </a:p>
          <a:p>
            <a:pPr algn="just">
              <a:lnSpc>
                <a:spcPct val="90000"/>
              </a:lnSpc>
              <a:buSzPct val="85000"/>
              <a:buFont typeface="Wingdings" pitchFamily="2" charset="2"/>
              <a:buNone/>
            </a:pPr>
            <a:endParaRPr lang="lt-LT" altLang="lt-LT" sz="2800" dirty="0">
              <a:latin typeface="Calibri" pitchFamily="34" charset="0"/>
            </a:endParaRPr>
          </a:p>
          <a:p>
            <a:pPr algn="just">
              <a:lnSpc>
                <a:spcPct val="90000"/>
              </a:lnSpc>
              <a:buSzPct val="85000"/>
              <a:buFont typeface="Wingdings" pitchFamily="2" charset="2"/>
              <a:buNone/>
            </a:pPr>
            <a:r>
              <a:rPr lang="lt-LT" altLang="lt-LT" sz="2800" dirty="0">
                <a:latin typeface="Calibri" pitchFamily="34" charset="0"/>
              </a:rPr>
              <a:t> Centrinė būstinė </a:t>
            </a:r>
            <a:r>
              <a:rPr lang="en-GB" altLang="lt-LT" sz="2800" dirty="0">
                <a:latin typeface="Calibri" pitchFamily="34" charset="0"/>
              </a:rPr>
              <a:t> Washington, D.C. </a:t>
            </a:r>
            <a:endParaRPr lang="lt-LT" altLang="lt-LT" sz="2800" dirty="0">
              <a:latin typeface="Calibri" pitchFamily="34" charset="0"/>
            </a:endParaRPr>
          </a:p>
          <a:p>
            <a:pPr algn="r">
              <a:lnSpc>
                <a:spcPct val="90000"/>
              </a:lnSpc>
              <a:buSzPct val="85000"/>
              <a:buFont typeface="Wingdings" pitchFamily="2" charset="2"/>
              <a:buNone/>
            </a:pPr>
            <a:r>
              <a:rPr lang="lt-LT" altLang="lt-LT" sz="3000" i="1" dirty="0">
                <a:latin typeface="Calibri" pitchFamily="34" charset="0"/>
              </a:rPr>
              <a:t>www.imf.org</a:t>
            </a:r>
            <a:endParaRPr lang="en-GB" altLang="lt-LT" sz="3000" i="1" dirty="0">
              <a:latin typeface="Calibri" pitchFamily="34" charset="0"/>
            </a:endParaRPr>
          </a:p>
        </p:txBody>
      </p:sp>
      <p:pic>
        <p:nvPicPr>
          <p:cNvPr id="40965" name="Picture 8"/>
          <p:cNvPicPr>
            <a:picLocks noChangeAspect="1" noChangeArrowheads="1"/>
          </p:cNvPicPr>
          <p:nvPr/>
        </p:nvPicPr>
        <p:blipFill>
          <a:blip r:embed="rId2" cstate="print"/>
          <a:srcRect/>
          <a:stretch>
            <a:fillRect/>
          </a:stretch>
        </p:blipFill>
        <p:spPr bwMode="auto">
          <a:xfrm>
            <a:off x="228600" y="228600"/>
            <a:ext cx="1143000" cy="1076325"/>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6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06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06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908050"/>
          </a:xfrm>
        </p:spPr>
        <p:txBody>
          <a:bodyPr rtlCol="0">
            <a:normAutofit/>
          </a:bodyPr>
          <a:lstStyle/>
          <a:p>
            <a:pPr eaLnBrk="1" fontAlgn="auto" hangingPunct="1">
              <a:spcAft>
                <a:spcPts val="0"/>
              </a:spcAft>
              <a:defRPr/>
            </a:pPr>
            <a:r>
              <a:rPr lang="lt-LT" sz="3600" b="1" dirty="0"/>
              <a:t>IMF: poveikio priemonės</a:t>
            </a:r>
            <a:endParaRPr lang="en-GB" sz="3600" b="1" dirty="0"/>
          </a:p>
        </p:txBody>
      </p:sp>
      <p:sp>
        <p:nvSpPr>
          <p:cNvPr id="90115"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90117" name="Text Box 5"/>
          <p:cNvSpPr txBox="1">
            <a:spLocks noChangeArrowheads="1"/>
          </p:cNvSpPr>
          <p:nvPr/>
        </p:nvSpPr>
        <p:spPr bwMode="auto">
          <a:xfrm>
            <a:off x="395288" y="1600200"/>
            <a:ext cx="8497887" cy="479425"/>
          </a:xfrm>
          <a:prstGeom prst="rect">
            <a:avLst/>
          </a:prstGeom>
          <a:noFill/>
          <a:ln w="12700">
            <a:noFill/>
            <a:miter lim="800000"/>
            <a:headEnd/>
            <a:tailEnd/>
          </a:ln>
          <a:effectLst/>
        </p:spPr>
        <p:txBody>
          <a:bodyPr>
            <a:spAutoFit/>
          </a:bodyPr>
          <a:lstStyle/>
          <a:p>
            <a:pPr indent="447675" algn="just" fontAlgn="auto">
              <a:lnSpc>
                <a:spcPct val="90000"/>
              </a:lnSpc>
              <a:spcBef>
                <a:spcPts val="0"/>
              </a:spcBef>
              <a:spcAft>
                <a:spcPts val="0"/>
              </a:spcAft>
              <a:buSzPct val="85000"/>
              <a:buFont typeface="Wingdings" pitchFamily="2" charset="2"/>
              <a:buNone/>
              <a:defRPr/>
            </a:pPr>
            <a:r>
              <a:rPr lang="lt-LT" sz="2800">
                <a:effectLst>
                  <a:outerShdw blurRad="38100" dist="38100" dir="2700000" algn="tl">
                    <a:srgbClr val="000000"/>
                  </a:outerShdw>
                </a:effectLst>
                <a:latin typeface="+mn-lt"/>
              </a:rPr>
              <a:t>	</a:t>
            </a:r>
            <a:endParaRPr lang="lt-LT" sz="2800">
              <a:latin typeface="Calibri" pitchFamily="34" charset="0"/>
            </a:endParaRPr>
          </a:p>
        </p:txBody>
      </p:sp>
      <p:sp>
        <p:nvSpPr>
          <p:cNvPr id="6" name="TextBox 5"/>
          <p:cNvSpPr txBox="1"/>
          <p:nvPr/>
        </p:nvSpPr>
        <p:spPr>
          <a:xfrm>
            <a:off x="323850" y="1125538"/>
            <a:ext cx="8640763" cy="5632311"/>
          </a:xfrm>
          <a:prstGeom prst="rect">
            <a:avLst/>
          </a:prstGeom>
          <a:noFill/>
        </p:spPr>
        <p:txBody>
          <a:bodyPr>
            <a:spAutoFit/>
          </a:bodyPr>
          <a:lstStyle/>
          <a:p>
            <a:pPr>
              <a:defRPr/>
            </a:pPr>
            <a:r>
              <a:rPr lang="lt-LT" sz="2400" dirty="0">
                <a:latin typeface="+mn-lt"/>
              </a:rPr>
              <a:t>IMF turi tris poveikio instrumentus:</a:t>
            </a:r>
          </a:p>
          <a:p>
            <a:pPr indent="442913">
              <a:buSzPct val="85000"/>
              <a:buFont typeface="Wingdings" pitchFamily="2" charset="2"/>
              <a:buChar char="Ø"/>
              <a:defRPr/>
            </a:pPr>
            <a:r>
              <a:rPr lang="lt-LT" sz="2400" dirty="0">
                <a:latin typeface="+mn-lt"/>
              </a:rPr>
              <a:t>priežiūra (</a:t>
            </a:r>
            <a:r>
              <a:rPr lang="lt-LT" sz="2400" dirty="0" err="1">
                <a:latin typeface="+mn-lt"/>
              </a:rPr>
              <a:t>surveillance</a:t>
            </a:r>
            <a:r>
              <a:rPr lang="lt-LT" sz="2400" dirty="0">
                <a:latin typeface="+mn-lt"/>
              </a:rPr>
              <a:t>),</a:t>
            </a:r>
          </a:p>
          <a:p>
            <a:pPr indent="442913">
              <a:buSzPct val="85000"/>
              <a:buFont typeface="Wingdings" pitchFamily="2" charset="2"/>
              <a:buChar char="Ø"/>
              <a:defRPr/>
            </a:pPr>
            <a:r>
              <a:rPr lang="lt-LT" sz="2400" dirty="0">
                <a:latin typeface="+mn-lt"/>
              </a:rPr>
              <a:t>dalykinė pagalba ir mokymai (</a:t>
            </a:r>
            <a:r>
              <a:rPr lang="lt-LT" sz="2400" dirty="0" err="1">
                <a:latin typeface="+mn-lt"/>
              </a:rPr>
              <a:t>technical</a:t>
            </a:r>
            <a:r>
              <a:rPr lang="lt-LT" sz="2400" dirty="0">
                <a:latin typeface="+mn-lt"/>
              </a:rPr>
              <a:t> </a:t>
            </a:r>
            <a:r>
              <a:rPr lang="lt-LT" sz="2400" dirty="0" err="1">
                <a:latin typeface="+mn-lt"/>
              </a:rPr>
              <a:t>assistance</a:t>
            </a:r>
            <a:r>
              <a:rPr lang="lt-LT" sz="2400" dirty="0">
                <a:latin typeface="+mn-lt"/>
              </a:rPr>
              <a:t> </a:t>
            </a:r>
            <a:r>
              <a:rPr lang="lt-LT" sz="2400" dirty="0" err="1">
                <a:latin typeface="+mn-lt"/>
              </a:rPr>
              <a:t>and</a:t>
            </a:r>
            <a:r>
              <a:rPr lang="lt-LT" sz="2400" dirty="0">
                <a:latin typeface="+mn-lt"/>
              </a:rPr>
              <a:t> </a:t>
            </a:r>
            <a:r>
              <a:rPr lang="lt-LT" sz="2400" dirty="0" err="1">
                <a:latin typeface="+mn-lt"/>
              </a:rPr>
              <a:t>training</a:t>
            </a:r>
            <a:r>
              <a:rPr lang="lt-LT" sz="2400" dirty="0">
                <a:latin typeface="+mn-lt"/>
              </a:rPr>
              <a:t>),</a:t>
            </a:r>
          </a:p>
          <a:p>
            <a:pPr indent="442913">
              <a:buSzPct val="85000"/>
              <a:buFont typeface="Wingdings" pitchFamily="2" charset="2"/>
              <a:buChar char="Ø"/>
              <a:defRPr/>
            </a:pPr>
            <a:r>
              <a:rPr lang="lt-LT" sz="2400" dirty="0">
                <a:latin typeface="+mn-lt"/>
              </a:rPr>
              <a:t>skolinimas (</a:t>
            </a:r>
            <a:r>
              <a:rPr lang="lt-LT" sz="2400" dirty="0" err="1">
                <a:latin typeface="+mn-lt"/>
              </a:rPr>
              <a:t>lending</a:t>
            </a:r>
            <a:r>
              <a:rPr lang="lt-LT" sz="2400" dirty="0">
                <a:latin typeface="+mn-lt"/>
              </a:rPr>
              <a:t>).</a:t>
            </a:r>
          </a:p>
          <a:p>
            <a:pPr>
              <a:buSzPct val="85000"/>
              <a:defRPr/>
            </a:pPr>
            <a:r>
              <a:rPr lang="lt-LT" sz="2000" b="1" dirty="0" err="1">
                <a:latin typeface="+mn-lt"/>
              </a:rPr>
              <a:t>Surveillance</a:t>
            </a:r>
            <a:r>
              <a:rPr lang="lt-LT" sz="2000" b="1" dirty="0">
                <a:latin typeface="+mn-lt"/>
              </a:rPr>
              <a:t>:</a:t>
            </a:r>
          </a:p>
          <a:p>
            <a:pPr marL="442913">
              <a:defRPr/>
            </a:pPr>
            <a:r>
              <a:rPr lang="lt-LT" sz="2000" dirty="0">
                <a:latin typeface="+mn-lt"/>
              </a:rPr>
              <a:t>Dvišalis monitoringas paprastai daromas kasmet. Vertinama šalies ekonominė ir finansinė politika, jos ekonominė situacija. Kartu su šalies valdžia </a:t>
            </a:r>
            <a:r>
              <a:rPr lang="lt-LT" sz="2000" dirty="0" err="1">
                <a:latin typeface="+mn-lt"/>
              </a:rPr>
              <a:t>diskutuo-jamos</a:t>
            </a:r>
            <a:r>
              <a:rPr lang="lt-LT" sz="2000" dirty="0">
                <a:latin typeface="+mn-lt"/>
              </a:rPr>
              <a:t> reikalingos politikos priemonės. Šalys gali skelbti, bet gali ir neskelbti IMF įvertinimą (dauguma skelbia). </a:t>
            </a:r>
            <a:r>
              <a:rPr lang="lt-LT" sz="2000" dirty="0" err="1">
                <a:latin typeface="+mn-lt"/>
              </a:rPr>
              <a:t>Public</a:t>
            </a:r>
            <a:r>
              <a:rPr lang="lt-LT" sz="2000" dirty="0">
                <a:latin typeface="+mn-lt"/>
              </a:rPr>
              <a:t> Information </a:t>
            </a:r>
            <a:r>
              <a:rPr lang="lt-LT" sz="2000" dirty="0" err="1">
                <a:latin typeface="+mn-lt"/>
              </a:rPr>
              <a:t>Notice</a:t>
            </a:r>
            <a:r>
              <a:rPr lang="lt-LT" sz="2000" dirty="0">
                <a:latin typeface="+mn-lt"/>
              </a:rPr>
              <a:t> (PIN).</a:t>
            </a:r>
          </a:p>
          <a:p>
            <a:pPr>
              <a:defRPr/>
            </a:pPr>
            <a:r>
              <a:rPr lang="lt-LT" sz="2000" b="1" dirty="0" err="1">
                <a:latin typeface="+mn-lt"/>
              </a:rPr>
              <a:t>Technical</a:t>
            </a:r>
            <a:r>
              <a:rPr lang="lt-LT" sz="2000" b="1" dirty="0">
                <a:latin typeface="+mn-lt"/>
              </a:rPr>
              <a:t> </a:t>
            </a:r>
            <a:r>
              <a:rPr lang="lt-LT" sz="2000" b="1" dirty="0" err="1">
                <a:latin typeface="+mn-lt"/>
              </a:rPr>
              <a:t>assistance</a:t>
            </a:r>
            <a:r>
              <a:rPr lang="lt-LT" sz="2000" b="1" dirty="0">
                <a:latin typeface="+mn-lt"/>
              </a:rPr>
              <a:t> </a:t>
            </a:r>
            <a:r>
              <a:rPr lang="lt-LT" sz="2000" b="1" dirty="0" err="1">
                <a:latin typeface="+mn-lt"/>
              </a:rPr>
              <a:t>and</a:t>
            </a:r>
            <a:r>
              <a:rPr lang="lt-LT" sz="2000" b="1" dirty="0">
                <a:latin typeface="+mn-lt"/>
              </a:rPr>
              <a:t> </a:t>
            </a:r>
            <a:r>
              <a:rPr lang="lt-LT" sz="2000" b="1" dirty="0" err="1">
                <a:latin typeface="+mn-lt"/>
              </a:rPr>
              <a:t>training</a:t>
            </a:r>
            <a:r>
              <a:rPr lang="lt-LT" sz="2000" b="1" dirty="0">
                <a:latin typeface="+mn-lt"/>
              </a:rPr>
              <a:t>:</a:t>
            </a:r>
          </a:p>
          <a:p>
            <a:pPr indent="442913">
              <a:buFont typeface="Wingdings" pitchFamily="2" charset="2"/>
              <a:buChar char="Ø"/>
              <a:defRPr/>
            </a:pPr>
            <a:r>
              <a:rPr lang="lt-LT" sz="2000" dirty="0">
                <a:latin typeface="+mn-lt"/>
              </a:rPr>
              <a:t>Pinigų ir finansų politika (pinigų politikos instrumentai</a:t>
            </a:r>
            <a:r>
              <a:rPr lang="en-US" sz="2000" dirty="0">
                <a:latin typeface="+mn-lt"/>
              </a:rPr>
              <a:t>, </a:t>
            </a:r>
            <a:r>
              <a:rPr lang="lt-LT" sz="2000" dirty="0">
                <a:latin typeface="+mn-lt"/>
              </a:rPr>
              <a:t>bankininkystė, priežiūra ir restruktūrizavimas ir pan.</a:t>
            </a:r>
            <a:r>
              <a:rPr lang="en-US" sz="2000" dirty="0">
                <a:latin typeface="+mn-lt"/>
              </a:rPr>
              <a:t>) </a:t>
            </a:r>
            <a:endParaRPr lang="lt-LT" sz="2000" dirty="0">
              <a:latin typeface="+mn-lt"/>
            </a:endParaRPr>
          </a:p>
          <a:p>
            <a:pPr indent="442913">
              <a:buFont typeface="Wingdings" pitchFamily="2" charset="2"/>
              <a:buChar char="Ø"/>
              <a:defRPr/>
            </a:pPr>
            <a:r>
              <a:rPr lang="lt-LT" sz="2000" dirty="0">
                <a:latin typeface="+mn-lt"/>
              </a:rPr>
              <a:t>Mokesčių politika ir valdymas</a:t>
            </a:r>
            <a:r>
              <a:rPr lang="en-US" sz="2000" dirty="0">
                <a:latin typeface="+mn-lt"/>
              </a:rPr>
              <a:t>(</a:t>
            </a:r>
            <a:r>
              <a:rPr lang="lt-LT" sz="2000" dirty="0">
                <a:latin typeface="+mn-lt"/>
              </a:rPr>
              <a:t>mokesčiai ir muitai, biudžetas, išlaidų valdymas, socialinės apsaugos sistemos, vidinės ir užsienio skolos administravimas</a:t>
            </a:r>
            <a:r>
              <a:rPr lang="en-US" sz="2000" dirty="0">
                <a:latin typeface="+mn-lt"/>
              </a:rPr>
              <a:t>) </a:t>
            </a:r>
            <a:endParaRPr lang="lt-LT" sz="2000" dirty="0">
              <a:latin typeface="+mn-lt"/>
            </a:endParaRPr>
          </a:p>
          <a:p>
            <a:pPr indent="442913">
              <a:buFont typeface="Wingdings" pitchFamily="2" charset="2"/>
              <a:buChar char="Ø"/>
              <a:defRPr/>
            </a:pPr>
            <a:r>
              <a:rPr lang="lt-LT" sz="2000" dirty="0">
                <a:latin typeface="+mn-lt"/>
              </a:rPr>
              <a:t>Statistikos duomenų rinkimas, valdymas, sklaida</a:t>
            </a:r>
          </a:p>
          <a:p>
            <a:pPr indent="442913">
              <a:buFont typeface="Wingdings" pitchFamily="2" charset="2"/>
              <a:buChar char="Ø"/>
              <a:defRPr/>
            </a:pPr>
            <a:r>
              <a:rPr lang="lt-LT" sz="2000" dirty="0">
                <a:latin typeface="+mn-lt"/>
              </a:rPr>
              <a:t>Ekonomikos ir finansų įstatymų leidyba</a:t>
            </a:r>
            <a:endParaRPr lang="lt-L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698A92E-620C-459C-B221-58F36159B431}"/>
              </a:ext>
            </a:extLst>
          </p:cNvPr>
          <p:cNvSpPr>
            <a:spLocks noGrp="1"/>
          </p:cNvSpPr>
          <p:nvPr>
            <p:ph type="title"/>
          </p:nvPr>
        </p:nvSpPr>
        <p:spPr>
          <a:xfrm>
            <a:off x="-36512" y="0"/>
            <a:ext cx="9144000" cy="908720"/>
          </a:xfrm>
        </p:spPr>
        <p:txBody>
          <a:bodyPr/>
          <a:lstStyle/>
          <a:p>
            <a:pPr fontAlgn="auto">
              <a:spcAft>
                <a:spcPts val="0"/>
              </a:spcAft>
              <a:defRPr/>
            </a:pPr>
            <a:r>
              <a:rPr lang="lt-LT" sz="3600" b="1" dirty="0"/>
              <a:t>IMF įvertinimas Lietuvai</a:t>
            </a:r>
          </a:p>
        </p:txBody>
      </p:sp>
      <p:pic>
        <p:nvPicPr>
          <p:cNvPr id="5" name="Paveikslėlis 4">
            <a:extLst>
              <a:ext uri="{FF2B5EF4-FFF2-40B4-BE49-F238E27FC236}">
                <a16:creationId xmlns:a16="http://schemas.microsoft.com/office/drawing/2014/main" id="{E4FC4D38-AE3E-41DA-B84B-C37144ECC713}"/>
              </a:ext>
            </a:extLst>
          </p:cNvPr>
          <p:cNvPicPr>
            <a:picLocks noChangeAspect="1"/>
          </p:cNvPicPr>
          <p:nvPr/>
        </p:nvPicPr>
        <p:blipFill rotWithShape="1">
          <a:blip r:embed="rId2"/>
          <a:srcRect l="6321" t="13250" r="22281" b="8001"/>
          <a:stretch/>
        </p:blipFill>
        <p:spPr>
          <a:xfrm>
            <a:off x="1115616" y="1124744"/>
            <a:ext cx="7416824" cy="5400600"/>
          </a:xfrm>
          <a:prstGeom prst="rect">
            <a:avLst/>
          </a:prstGeom>
        </p:spPr>
      </p:pic>
    </p:spTree>
    <p:extLst>
      <p:ext uri="{BB962C8B-B14F-4D97-AF65-F5344CB8AC3E}">
        <p14:creationId xmlns:p14="http://schemas.microsoft.com/office/powerpoint/2010/main" val="706105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FC96268-D873-4EC1-B8FB-321B9453A49E}"/>
              </a:ext>
            </a:extLst>
          </p:cNvPr>
          <p:cNvSpPr>
            <a:spLocks noGrp="1"/>
          </p:cNvSpPr>
          <p:nvPr>
            <p:ph type="title"/>
          </p:nvPr>
        </p:nvSpPr>
        <p:spPr>
          <a:xfrm>
            <a:off x="-24789" y="23855"/>
            <a:ext cx="9144000" cy="1124744"/>
          </a:xfrm>
        </p:spPr>
        <p:txBody>
          <a:bodyPr/>
          <a:lstStyle/>
          <a:p>
            <a:pPr fontAlgn="auto">
              <a:spcAft>
                <a:spcPts val="0"/>
              </a:spcAft>
              <a:defRPr/>
            </a:pPr>
            <a:r>
              <a:rPr lang="lt-LT" sz="3600" b="1" dirty="0"/>
              <a:t>Dvi ištraukos iš </a:t>
            </a:r>
            <a:r>
              <a:rPr lang="lt-LT" sz="3600" b="1" dirty="0" err="1"/>
              <a:t>Staff</a:t>
            </a:r>
            <a:r>
              <a:rPr lang="lt-LT" sz="3600" b="1" dirty="0"/>
              <a:t> </a:t>
            </a:r>
            <a:r>
              <a:rPr lang="lt-LT" sz="3600" b="1" dirty="0" err="1"/>
              <a:t>Report</a:t>
            </a:r>
            <a:r>
              <a:rPr lang="lt-LT" sz="3600" b="1" dirty="0"/>
              <a:t> 2017</a:t>
            </a:r>
          </a:p>
        </p:txBody>
      </p:sp>
      <p:sp>
        <p:nvSpPr>
          <p:cNvPr id="3" name="Turinio vietos rezervavimo ženklas 2">
            <a:extLst>
              <a:ext uri="{FF2B5EF4-FFF2-40B4-BE49-F238E27FC236}">
                <a16:creationId xmlns:a16="http://schemas.microsoft.com/office/drawing/2014/main" id="{AEB2767C-67A7-47C8-8173-0937D17A1E32}"/>
              </a:ext>
            </a:extLst>
          </p:cNvPr>
          <p:cNvSpPr>
            <a:spLocks noGrp="1"/>
          </p:cNvSpPr>
          <p:nvPr>
            <p:ph idx="1"/>
          </p:nvPr>
        </p:nvSpPr>
        <p:spPr>
          <a:xfrm>
            <a:off x="457200" y="1412776"/>
            <a:ext cx="8229600" cy="4525963"/>
          </a:xfrm>
        </p:spPr>
        <p:txBody>
          <a:bodyPr/>
          <a:lstStyle/>
          <a:p>
            <a:pPr marL="0" indent="0" algn="just">
              <a:buNone/>
            </a:pPr>
            <a:r>
              <a:rPr lang="lt-LT" sz="1600" b="1" dirty="0"/>
              <a:t>13. </a:t>
            </a:r>
            <a:r>
              <a:rPr lang="en-US" sz="1600" b="1" dirty="0"/>
              <a:t>Pressures on public finances that will build in the longer run are best addressed by</a:t>
            </a:r>
          </a:p>
          <a:p>
            <a:pPr marL="0" indent="0" algn="just">
              <a:buNone/>
            </a:pPr>
            <a:r>
              <a:rPr lang="en-US" sz="1600" b="1" dirty="0"/>
              <a:t>boosting tax revenues. </a:t>
            </a:r>
            <a:r>
              <a:rPr lang="en-US" sz="1600" dirty="0"/>
              <a:t>Lithuania’s tax-to-GDP ratio is one of the lowest in Europe. About half of</a:t>
            </a:r>
          </a:p>
          <a:p>
            <a:pPr marL="0" indent="0" algn="just">
              <a:buNone/>
            </a:pPr>
            <a:r>
              <a:rPr lang="en-US" sz="1600" dirty="0"/>
              <a:t>the difference relative to the EU average is estimated by staff to reflect tax administration</a:t>
            </a:r>
          </a:p>
          <a:p>
            <a:pPr marL="0" indent="0" algn="just">
              <a:buNone/>
            </a:pPr>
            <a:r>
              <a:rPr lang="en-US" sz="1600" dirty="0"/>
              <a:t>shortcomings and the shadow economy, while about 40 percent can be traced to low tax rates or</a:t>
            </a:r>
          </a:p>
          <a:p>
            <a:pPr marL="0" indent="0" algn="just">
              <a:buNone/>
            </a:pPr>
            <a:r>
              <a:rPr lang="en-US" sz="1600" dirty="0"/>
              <a:t>the absence of certain taxes, and 10 percent arises from differences in the economic structure.</a:t>
            </a:r>
            <a:endParaRPr lang="lt-LT" sz="1600" dirty="0"/>
          </a:p>
          <a:p>
            <a:pPr marL="0" indent="0" algn="just">
              <a:buNone/>
            </a:pPr>
            <a:endParaRPr lang="lt-LT" sz="1600" dirty="0"/>
          </a:p>
          <a:p>
            <a:pPr marL="0" indent="0" algn="just">
              <a:buNone/>
            </a:pPr>
            <a:r>
              <a:rPr lang="lt-LT" sz="1600" b="1" dirty="0"/>
              <a:t>27. </a:t>
            </a:r>
            <a:r>
              <a:rPr lang="en-US" sz="1600" b="1" dirty="0"/>
              <a:t>Old-age pensions likewise play a large role in Lithuania’s high degree of income</a:t>
            </a:r>
          </a:p>
          <a:p>
            <a:pPr marL="0" indent="0" algn="just">
              <a:buNone/>
            </a:pPr>
            <a:r>
              <a:rPr lang="en-US" sz="1600" b="1" dirty="0"/>
              <a:t>inequality, but reforms can quickly become unaffordable. </a:t>
            </a:r>
            <a:r>
              <a:rPr lang="en-US" sz="1600" dirty="0"/>
              <a:t>Replacement ratios are currently only</a:t>
            </a:r>
          </a:p>
          <a:p>
            <a:pPr marL="0" indent="0" algn="just">
              <a:buNone/>
            </a:pPr>
            <a:r>
              <a:rPr lang="en-US" sz="1600" dirty="0"/>
              <a:t>around one third, but pension spending already accounts for some 7 percent of GDP and is</a:t>
            </a:r>
            <a:r>
              <a:rPr lang="lt-LT" sz="1600" dirty="0"/>
              <a:t> </a:t>
            </a:r>
            <a:r>
              <a:rPr lang="en-US" sz="1600" dirty="0"/>
              <a:t>projected to rise to 9.4 percent of GDP by 2035. A new pension formula and indexation mechanism</a:t>
            </a:r>
            <a:r>
              <a:rPr lang="lt-LT" sz="1600" dirty="0"/>
              <a:t> </a:t>
            </a:r>
            <a:r>
              <a:rPr lang="en-US" sz="1600" dirty="0"/>
              <a:t>is to apply from 2018. While it will imply robust increases in the short run due to indexing benefits</a:t>
            </a:r>
            <a:r>
              <a:rPr lang="lt-LT" sz="1600" dirty="0"/>
              <a:t> </a:t>
            </a:r>
            <a:r>
              <a:rPr lang="en-US" sz="1600" dirty="0"/>
              <a:t>to the wage base in the economy, which has expanded strongly in recent years, the demographic</a:t>
            </a:r>
            <a:r>
              <a:rPr lang="lt-LT" sz="1600" dirty="0"/>
              <a:t> </a:t>
            </a:r>
            <a:r>
              <a:rPr lang="en-US" sz="1600" dirty="0"/>
              <a:t>future decline of employment together with other changes in the pension formula could reduce the</a:t>
            </a:r>
            <a:r>
              <a:rPr lang="lt-LT" sz="1600" dirty="0"/>
              <a:t> </a:t>
            </a:r>
            <a:r>
              <a:rPr lang="en-US" sz="1600" dirty="0"/>
              <a:t>replacement ratio further to as little as 20 percent. The pension formula should be revisited to at</a:t>
            </a:r>
            <a:r>
              <a:rPr lang="lt-LT" sz="1600" dirty="0"/>
              <a:t> </a:t>
            </a:r>
            <a:r>
              <a:rPr lang="en-US" sz="1600" dirty="0"/>
              <a:t>least preserve replacement ratios. In addition, it will be important to consider increasing the</a:t>
            </a:r>
            <a:r>
              <a:rPr lang="lt-LT" sz="1600" dirty="0"/>
              <a:t> </a:t>
            </a:r>
            <a:r>
              <a:rPr lang="en-US" sz="1600" dirty="0"/>
              <a:t>retirement age further once 65 years for men and women are phased in, scaling</a:t>
            </a:r>
            <a:r>
              <a:rPr lang="lt-LT" sz="1600" dirty="0"/>
              <a:t> </a:t>
            </a:r>
            <a:r>
              <a:rPr lang="lt-LT" sz="1600" dirty="0" err="1"/>
              <a:t>back</a:t>
            </a:r>
            <a:r>
              <a:rPr lang="lt-LT" sz="1600" dirty="0"/>
              <a:t> </a:t>
            </a:r>
            <a:r>
              <a:rPr lang="lt-LT" sz="1600" dirty="0" err="1"/>
              <a:t>the</a:t>
            </a:r>
            <a:r>
              <a:rPr lang="lt-LT" sz="1600" dirty="0"/>
              <a:t> </a:t>
            </a:r>
            <a:r>
              <a:rPr lang="lt-LT" sz="1600" dirty="0" err="1"/>
              <a:t>incidence</a:t>
            </a:r>
            <a:r>
              <a:rPr lang="lt-LT" sz="1600" dirty="0"/>
              <a:t> </a:t>
            </a:r>
            <a:r>
              <a:rPr lang="en-US" sz="1600" dirty="0"/>
              <a:t>of disability pensions, and allowing more immigration from non-EU countries.</a:t>
            </a:r>
            <a:endParaRPr lang="lt-LT" sz="1600" dirty="0"/>
          </a:p>
        </p:txBody>
      </p:sp>
    </p:spTree>
    <p:extLst>
      <p:ext uri="{BB962C8B-B14F-4D97-AF65-F5344CB8AC3E}">
        <p14:creationId xmlns:p14="http://schemas.microsoft.com/office/powerpoint/2010/main" val="2394685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FC96268-D873-4EC1-B8FB-321B9453A49E}"/>
              </a:ext>
            </a:extLst>
          </p:cNvPr>
          <p:cNvSpPr>
            <a:spLocks noGrp="1"/>
          </p:cNvSpPr>
          <p:nvPr>
            <p:ph type="title"/>
          </p:nvPr>
        </p:nvSpPr>
        <p:spPr>
          <a:xfrm>
            <a:off x="-24789" y="23855"/>
            <a:ext cx="9144000" cy="1124744"/>
          </a:xfrm>
        </p:spPr>
        <p:txBody>
          <a:bodyPr/>
          <a:lstStyle/>
          <a:p>
            <a:pPr fontAlgn="auto">
              <a:spcAft>
                <a:spcPts val="0"/>
              </a:spcAft>
              <a:defRPr/>
            </a:pPr>
            <a:r>
              <a:rPr lang="lt-LT" sz="3600" b="1" dirty="0"/>
              <a:t>Ištraukos iš </a:t>
            </a:r>
            <a:r>
              <a:rPr lang="lt-LT" sz="3600" b="1" dirty="0" err="1"/>
              <a:t>Staff</a:t>
            </a:r>
            <a:r>
              <a:rPr lang="lt-LT" sz="3600" b="1" dirty="0"/>
              <a:t> </a:t>
            </a:r>
            <a:r>
              <a:rPr lang="lt-LT" sz="3600" b="1" dirty="0" err="1"/>
              <a:t>Report</a:t>
            </a:r>
            <a:r>
              <a:rPr lang="lt-LT" sz="3600" b="1" dirty="0"/>
              <a:t> 2018</a:t>
            </a:r>
          </a:p>
        </p:txBody>
      </p:sp>
      <p:sp>
        <p:nvSpPr>
          <p:cNvPr id="3" name="Turinio vietos rezervavimo ženklas 2">
            <a:extLst>
              <a:ext uri="{FF2B5EF4-FFF2-40B4-BE49-F238E27FC236}">
                <a16:creationId xmlns:a16="http://schemas.microsoft.com/office/drawing/2014/main" id="{AEB2767C-67A7-47C8-8173-0937D17A1E32}"/>
              </a:ext>
            </a:extLst>
          </p:cNvPr>
          <p:cNvSpPr>
            <a:spLocks noGrp="1"/>
          </p:cNvSpPr>
          <p:nvPr>
            <p:ph idx="1"/>
          </p:nvPr>
        </p:nvSpPr>
        <p:spPr>
          <a:xfrm>
            <a:off x="467544" y="1268760"/>
            <a:ext cx="8435280" cy="5400600"/>
          </a:xfrm>
        </p:spPr>
        <p:txBody>
          <a:bodyPr/>
          <a:lstStyle/>
          <a:p>
            <a:pPr marL="0" indent="0" algn="just">
              <a:buNone/>
            </a:pPr>
            <a:r>
              <a:rPr lang="lt-LT" sz="1800" b="1" dirty="0"/>
              <a:t>16. </a:t>
            </a:r>
            <a:r>
              <a:rPr lang="en-US" sz="1800" b="1" dirty="0"/>
              <a:t>Minimum wages, at 45 percent of the average wage, are too high and an inefficient</a:t>
            </a:r>
            <a:r>
              <a:rPr lang="lt-LT" sz="1800" b="1" dirty="0"/>
              <a:t> </a:t>
            </a:r>
            <a:r>
              <a:rPr lang="en-US" sz="1800" b="1" dirty="0"/>
              <a:t>income policy tool. </a:t>
            </a:r>
            <a:r>
              <a:rPr lang="en-US" sz="1800" dirty="0"/>
              <a:t>Following the sharp increase in minimum wages since 2013, the Tripartite</a:t>
            </a:r>
            <a:r>
              <a:rPr lang="lt-LT" sz="1800" dirty="0"/>
              <a:t> </a:t>
            </a:r>
            <a:r>
              <a:rPr lang="en-US" sz="1800" dirty="0"/>
              <a:t>Council recently agreed to depoliticize</a:t>
            </a:r>
            <a:r>
              <a:rPr lang="lt-LT" sz="1800" dirty="0"/>
              <a:t> </a:t>
            </a:r>
            <a:r>
              <a:rPr lang="en-US" sz="1800" dirty="0"/>
              <a:t>the process by proposing a non-binding rule</a:t>
            </a:r>
            <a:r>
              <a:rPr lang="lt-LT" sz="1800" dirty="0"/>
              <a:t> </a:t>
            </a:r>
            <a:r>
              <a:rPr lang="en-US" sz="1800" dirty="0"/>
              <a:t>that would effectively keep minimum wages</a:t>
            </a:r>
            <a:r>
              <a:rPr lang="lt-LT" sz="1800" dirty="0"/>
              <a:t> </a:t>
            </a:r>
            <a:r>
              <a:rPr lang="en-US" sz="1800" dirty="0"/>
              <a:t>between 45–50 percent of average wages</a:t>
            </a:r>
            <a:r>
              <a:rPr lang="lt-LT" sz="1800" dirty="0"/>
              <a:t> </a:t>
            </a:r>
            <a:r>
              <a:rPr lang="en-US" sz="1800" dirty="0"/>
              <a:t>with annual revisions. This level will</a:t>
            </a:r>
            <a:r>
              <a:rPr lang="lt-LT" sz="1800" dirty="0"/>
              <a:t> </a:t>
            </a:r>
            <a:r>
              <a:rPr lang="lt-LT" sz="1800" dirty="0" err="1"/>
              <a:t>disproportionately</a:t>
            </a:r>
            <a:r>
              <a:rPr lang="lt-LT" sz="1800" dirty="0"/>
              <a:t> </a:t>
            </a:r>
            <a:r>
              <a:rPr lang="lt-LT" sz="1800" dirty="0" err="1"/>
              <a:t>affect</a:t>
            </a:r>
            <a:r>
              <a:rPr lang="lt-LT" sz="1800" dirty="0"/>
              <a:t> </a:t>
            </a:r>
            <a:r>
              <a:rPr lang="lt-LT" sz="1800" dirty="0" err="1"/>
              <a:t>low-skilled</a:t>
            </a:r>
            <a:r>
              <a:rPr lang="lt-LT" sz="1800" dirty="0"/>
              <a:t> </a:t>
            </a:r>
            <a:r>
              <a:rPr lang="lt-LT" sz="1800" dirty="0" err="1"/>
              <a:t>and</a:t>
            </a:r>
            <a:r>
              <a:rPr lang="lt-LT" sz="1800" dirty="0"/>
              <a:t> </a:t>
            </a:r>
            <a:r>
              <a:rPr lang="en-US" sz="1800" dirty="0"/>
              <a:t>young workers in rural areas where average</a:t>
            </a:r>
            <a:r>
              <a:rPr lang="lt-LT" sz="1800" dirty="0"/>
              <a:t> </a:t>
            </a:r>
            <a:r>
              <a:rPr lang="en-US" sz="1800" dirty="0"/>
              <a:t>wages are lower, reflecting lower</a:t>
            </a:r>
            <a:r>
              <a:rPr lang="lt-LT" sz="1800" dirty="0"/>
              <a:t> </a:t>
            </a:r>
            <a:r>
              <a:rPr lang="lt-LT" sz="1800" dirty="0" err="1"/>
              <a:t>productivity</a:t>
            </a:r>
            <a:r>
              <a:rPr lang="lt-LT" sz="1800" dirty="0"/>
              <a:t>, </a:t>
            </a:r>
            <a:r>
              <a:rPr lang="lt-LT" sz="1800" dirty="0" err="1"/>
              <a:t>and</a:t>
            </a:r>
            <a:r>
              <a:rPr lang="lt-LT" sz="1800" dirty="0"/>
              <a:t> </a:t>
            </a:r>
            <a:r>
              <a:rPr lang="lt-LT" sz="1800" dirty="0" err="1"/>
              <a:t>unemployment</a:t>
            </a:r>
            <a:r>
              <a:rPr lang="lt-LT" sz="1800" dirty="0"/>
              <a:t> </a:t>
            </a:r>
            <a:r>
              <a:rPr lang="lt-LT" sz="1800" dirty="0" err="1"/>
              <a:t>higher</a:t>
            </a:r>
            <a:r>
              <a:rPr lang="lt-LT" sz="1800" dirty="0"/>
              <a:t>. </a:t>
            </a:r>
            <a:r>
              <a:rPr lang="en-US" sz="1800" dirty="0"/>
              <a:t>In view of these disparities, and</a:t>
            </a:r>
            <a:r>
              <a:rPr lang="lt-LT" sz="1800" dirty="0"/>
              <a:t> </a:t>
            </a:r>
            <a:r>
              <a:rPr lang="lt-LT" sz="1800" dirty="0" err="1"/>
              <a:t>considering</a:t>
            </a:r>
            <a:r>
              <a:rPr lang="lt-LT" sz="1800" dirty="0"/>
              <a:t> </a:t>
            </a:r>
            <a:r>
              <a:rPr lang="lt-LT" sz="1800" dirty="0" err="1"/>
              <a:t>international</a:t>
            </a:r>
            <a:r>
              <a:rPr lang="lt-LT" sz="1800" dirty="0"/>
              <a:t> </a:t>
            </a:r>
            <a:r>
              <a:rPr lang="lt-LT" sz="1800" dirty="0" err="1"/>
              <a:t>experience</a:t>
            </a:r>
            <a:r>
              <a:rPr lang="lt-LT" sz="1800" dirty="0"/>
              <a:t>, </a:t>
            </a:r>
            <a:r>
              <a:rPr lang="lt-LT" sz="1800" dirty="0" err="1"/>
              <a:t>the</a:t>
            </a:r>
            <a:r>
              <a:rPr lang="lt-LT" sz="1800" dirty="0"/>
              <a:t> </a:t>
            </a:r>
            <a:r>
              <a:rPr lang="en-US" sz="1800" dirty="0"/>
              <a:t>minimum wage should not exceed 40 percent</a:t>
            </a:r>
            <a:r>
              <a:rPr lang="lt-LT" sz="1800" dirty="0"/>
              <a:t> </a:t>
            </a:r>
            <a:r>
              <a:rPr lang="lt-LT" sz="1800" dirty="0" err="1"/>
              <a:t>of</a:t>
            </a:r>
            <a:r>
              <a:rPr lang="lt-LT" sz="1800" dirty="0"/>
              <a:t> </a:t>
            </a:r>
            <a:r>
              <a:rPr lang="lt-LT" sz="1800" dirty="0" err="1"/>
              <a:t>average</a:t>
            </a:r>
            <a:r>
              <a:rPr lang="lt-LT" sz="1800" dirty="0"/>
              <a:t> </a:t>
            </a:r>
            <a:r>
              <a:rPr lang="lt-LT" sz="1800" dirty="0" err="1"/>
              <a:t>wage</a:t>
            </a:r>
            <a:r>
              <a:rPr lang="lt-LT" sz="1800" dirty="0"/>
              <a:t>.</a:t>
            </a:r>
          </a:p>
          <a:p>
            <a:pPr marL="0" indent="0" algn="just">
              <a:buNone/>
            </a:pPr>
            <a:r>
              <a:rPr lang="lt-LT" sz="1800" b="1" dirty="0"/>
              <a:t>29. </a:t>
            </a:r>
            <a:r>
              <a:rPr lang="en-US" sz="1800" b="1" dirty="0"/>
              <a:t>Reforms to the multi-pillar pension system should contribute to lowering income</a:t>
            </a:r>
            <a:r>
              <a:rPr lang="lt-LT" sz="1800" b="1" dirty="0"/>
              <a:t> </a:t>
            </a:r>
            <a:r>
              <a:rPr lang="en-US" sz="1800" b="1" dirty="0"/>
              <a:t>inequality and poverty while preserving financial soundness. </a:t>
            </a:r>
            <a:r>
              <a:rPr lang="en-US" sz="1800" dirty="0"/>
              <a:t>Past changes to the pension</a:t>
            </a:r>
            <a:r>
              <a:rPr lang="lt-LT" sz="1800" dirty="0"/>
              <a:t> </a:t>
            </a:r>
            <a:r>
              <a:rPr lang="en-US" sz="1800" dirty="0"/>
              <a:t>system—a new pension formula and indexation mechanism—have significantly strengthened</a:t>
            </a:r>
            <a:r>
              <a:rPr lang="lt-LT" sz="1800" dirty="0"/>
              <a:t> </a:t>
            </a:r>
            <a:r>
              <a:rPr lang="en-US" sz="1800" dirty="0"/>
              <a:t>financial sustainability by reducing the present value of future liabilities by 50 percent of GDP.</a:t>
            </a:r>
            <a:r>
              <a:rPr lang="lt-LT" sz="1800" dirty="0"/>
              <a:t> </a:t>
            </a:r>
            <a:r>
              <a:rPr lang="en-US" sz="1800" dirty="0"/>
              <a:t>However, with the most unfavorable demographics in the EU and with already high social security</a:t>
            </a:r>
            <a:r>
              <a:rPr lang="lt-LT" sz="1800" dirty="0"/>
              <a:t> </a:t>
            </a:r>
            <a:r>
              <a:rPr lang="lt-LT" sz="1800" dirty="0" err="1"/>
              <a:t>contributions</a:t>
            </a:r>
            <a:r>
              <a:rPr lang="lt-LT" sz="1800" dirty="0"/>
              <a:t>, </a:t>
            </a:r>
            <a:r>
              <a:rPr lang="lt-LT" sz="1800" dirty="0" err="1"/>
              <a:t>Lithuania’s</a:t>
            </a:r>
            <a:r>
              <a:rPr lang="lt-LT" sz="1800" dirty="0"/>
              <a:t> </a:t>
            </a:r>
            <a:r>
              <a:rPr lang="lt-LT" sz="1800" dirty="0" err="1"/>
              <a:t>multi-pillar</a:t>
            </a:r>
            <a:r>
              <a:rPr lang="lt-LT" sz="1800" dirty="0"/>
              <a:t> </a:t>
            </a:r>
            <a:r>
              <a:rPr lang="lt-LT" sz="1800" dirty="0" err="1"/>
              <a:t>pension</a:t>
            </a:r>
            <a:r>
              <a:rPr lang="lt-LT" sz="1800" dirty="0"/>
              <a:t> </a:t>
            </a:r>
            <a:r>
              <a:rPr lang="lt-LT" sz="1800" dirty="0" err="1"/>
              <a:t>system</a:t>
            </a:r>
            <a:r>
              <a:rPr lang="lt-LT" sz="1800" dirty="0"/>
              <a:t> </a:t>
            </a:r>
            <a:r>
              <a:rPr lang="lt-LT" sz="1800" dirty="0" err="1"/>
              <a:t>faces</a:t>
            </a:r>
            <a:r>
              <a:rPr lang="lt-LT" sz="1800" dirty="0"/>
              <a:t> </a:t>
            </a:r>
            <a:r>
              <a:rPr lang="lt-LT" sz="1800" dirty="0" err="1"/>
              <a:t>significant</a:t>
            </a:r>
            <a:r>
              <a:rPr lang="lt-LT" sz="1800" dirty="0"/>
              <a:t> </a:t>
            </a:r>
            <a:r>
              <a:rPr lang="lt-LT" sz="1800" dirty="0" err="1"/>
              <a:t>challenges</a:t>
            </a:r>
            <a:r>
              <a:rPr lang="lt-LT" sz="1800" dirty="0"/>
              <a:t>. </a:t>
            </a:r>
            <a:r>
              <a:rPr lang="lt-LT" sz="1800" dirty="0" err="1"/>
              <a:t>Average</a:t>
            </a:r>
            <a:r>
              <a:rPr lang="lt-LT" sz="1800" dirty="0"/>
              <a:t> </a:t>
            </a:r>
            <a:r>
              <a:rPr lang="en-US" sz="1800" dirty="0"/>
              <a:t>replacement ratios are currently around 35 percent, and are projected to decline below 30 percent</a:t>
            </a:r>
            <a:r>
              <a:rPr lang="lt-LT" sz="1800" dirty="0"/>
              <a:t> </a:t>
            </a:r>
            <a:r>
              <a:rPr lang="en-US" sz="1800" dirty="0"/>
              <a:t>(25 percent for pensioners not participating in the capitalized defined benefit pillar). Thus, although</a:t>
            </a:r>
            <a:r>
              <a:rPr lang="lt-LT" sz="1800" dirty="0"/>
              <a:t> </a:t>
            </a:r>
            <a:r>
              <a:rPr lang="en-US" sz="1800" dirty="0"/>
              <a:t>financially sustainable, the current system is not socially sustainable, representing a fiscal risk.</a:t>
            </a:r>
            <a:endParaRPr lang="lt-LT" sz="1800" dirty="0"/>
          </a:p>
        </p:txBody>
      </p:sp>
    </p:spTree>
    <p:extLst>
      <p:ext uri="{BB962C8B-B14F-4D97-AF65-F5344CB8AC3E}">
        <p14:creationId xmlns:p14="http://schemas.microsoft.com/office/powerpoint/2010/main" val="389001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08720"/>
          </a:xfrm>
        </p:spPr>
        <p:txBody>
          <a:bodyPr/>
          <a:lstStyle/>
          <a:p>
            <a:r>
              <a:rPr lang="en-US" sz="3600" b="1"/>
              <a:t>UNDP: Sustainable Development Goals</a:t>
            </a:r>
            <a:endParaRPr lang="lt-LT" sz="3600" b="1"/>
          </a:p>
        </p:txBody>
      </p:sp>
      <p:sp>
        <p:nvSpPr>
          <p:cNvPr id="3" name="Turinio vietos rezervavimo ženklas 2"/>
          <p:cNvSpPr>
            <a:spLocks noGrp="1"/>
          </p:cNvSpPr>
          <p:nvPr>
            <p:ph idx="1"/>
          </p:nvPr>
        </p:nvSpPr>
        <p:spPr>
          <a:xfrm>
            <a:off x="467544" y="1052736"/>
            <a:ext cx="8229600" cy="5616624"/>
          </a:xfrm>
        </p:spPr>
        <p:txBody>
          <a:bodyPr/>
          <a:lstStyle/>
          <a:p>
            <a:pPr marL="0" indent="266700" algn="just"/>
            <a:r>
              <a:rPr lang="lt-LT" sz="1900" dirty="0"/>
              <a:t>Naujieji </a:t>
            </a:r>
            <a:r>
              <a:rPr lang="en-US" sz="1900" dirty="0"/>
              <a:t> </a:t>
            </a:r>
            <a:r>
              <a:rPr lang="lt-LT" sz="1900" b="1" dirty="0"/>
              <a:t>Darnaus vystymosi tikslai </a:t>
            </a:r>
            <a:r>
              <a:rPr lang="lt-LT" sz="1900" dirty="0"/>
              <a:t>pakeitė 2000 metais patvirtintus </a:t>
            </a:r>
            <a:r>
              <a:rPr lang="lt-LT" sz="1900" b="1" dirty="0"/>
              <a:t>Tūkstantmečio tikslus </a:t>
            </a:r>
            <a:r>
              <a:rPr lang="lt-LT" sz="1900" dirty="0"/>
              <a:t>(</a:t>
            </a:r>
            <a:r>
              <a:rPr lang="lt-LT" sz="1900" i="1" dirty="0" err="1"/>
              <a:t>Millenium</a:t>
            </a:r>
            <a:r>
              <a:rPr lang="lt-LT" sz="1900" i="1" dirty="0"/>
              <a:t> </a:t>
            </a:r>
            <a:r>
              <a:rPr lang="lt-LT" sz="1900" i="1" dirty="0" err="1"/>
              <a:t>Development</a:t>
            </a:r>
            <a:r>
              <a:rPr lang="lt-LT" sz="1900" i="1" dirty="0"/>
              <a:t> </a:t>
            </a:r>
            <a:r>
              <a:rPr lang="lt-LT" sz="1900" i="1" dirty="0" err="1"/>
              <a:t>Goals</a:t>
            </a:r>
            <a:r>
              <a:rPr lang="lt-LT" sz="1900" dirty="0"/>
              <a:t>) ir numato konkrečius veiksmus besivystančioms ir išsivysčiusioms šalims, o veiksmų spektras apima visas tris darnaus vystymosi dimensijas - ekonominę, socialinę, aplinkosauginę. Esminis naujosios darbotvarkės principas yra „nepalikti nei vieno“ – tikslai bus laikomi pasiektais tik tada, jeigu jie bus pasiekti visose šalyse ir visoms visuomenės grupėms. Numatyta naujus darnaus vystymosi tikslus įgyvendinti iki 2030 m.</a:t>
            </a:r>
          </a:p>
          <a:p>
            <a:pPr marL="0" indent="266700" algn="just"/>
            <a:r>
              <a:rPr lang="lt-LT" sz="1900" dirty="0"/>
              <a:t>Naują vystymosi darbotvarkę sudaro preambulė, deklaracija, 17 darnaus vystymosi tikslų ir 169 uždaviniai, įgyvendinimo priemonės, monitoringas ir peržiūra pagal 232 indikatorius.</a:t>
            </a:r>
          </a:p>
          <a:p>
            <a:pPr marL="0" indent="266700" algn="just"/>
            <a:r>
              <a:rPr lang="lt-LT" sz="1900" dirty="0"/>
              <a:t>Preambulėje kalbama apie penkis esminius naujosios vystymosi darbotvarkės elementus, į kuriuos bus nukreipti veiksmai (angliškai vadinami </a:t>
            </a:r>
            <a:r>
              <a:rPr lang="lt-LT" sz="1900" i="1" dirty="0"/>
              <a:t>5Ps – </a:t>
            </a:r>
            <a:r>
              <a:rPr lang="lt-LT" sz="1900" i="1" dirty="0" err="1"/>
              <a:t>people</a:t>
            </a:r>
            <a:r>
              <a:rPr lang="lt-LT" sz="1900" i="1" dirty="0"/>
              <a:t>, </a:t>
            </a:r>
            <a:r>
              <a:rPr lang="lt-LT" sz="1900" i="1" dirty="0" err="1"/>
              <a:t>planet</a:t>
            </a:r>
            <a:r>
              <a:rPr lang="lt-LT" sz="1900" i="1" dirty="0"/>
              <a:t>, </a:t>
            </a:r>
            <a:r>
              <a:rPr lang="lt-LT" sz="1900" i="1" dirty="0" err="1"/>
              <a:t>prosperity</a:t>
            </a:r>
            <a:r>
              <a:rPr lang="lt-LT" sz="1900" i="1" dirty="0"/>
              <a:t>, </a:t>
            </a:r>
            <a:r>
              <a:rPr lang="lt-LT" sz="1900" i="1" dirty="0" err="1"/>
              <a:t>peace</a:t>
            </a:r>
            <a:r>
              <a:rPr lang="lt-LT" sz="1900" i="1" dirty="0"/>
              <a:t>, </a:t>
            </a:r>
            <a:r>
              <a:rPr lang="lt-LT" sz="1900" i="1" dirty="0" err="1"/>
              <a:t>partnership</a:t>
            </a:r>
            <a:r>
              <a:rPr lang="lt-LT" sz="1900" dirty="0"/>
              <a:t>).</a:t>
            </a:r>
          </a:p>
          <a:p>
            <a:pPr marL="0" indent="266700" algn="just"/>
            <a:r>
              <a:rPr lang="lt-LT" sz="1900" dirty="0"/>
              <a:t>Įgyvendinimo priemonių dalis yra labai išsami – jos numatytos prie kiekvieno iš 16 tikslų, taip pat yra atskiras 17 tikslas tik dėl šių priemonių, o papildomai joms skirta ir atskira dokumento dalis.</a:t>
            </a:r>
          </a:p>
          <a:p>
            <a:pPr marL="0" indent="266700" algn="just"/>
            <a:r>
              <a:rPr lang="lt-LT" sz="1900" dirty="0"/>
              <a:t>Naujoji darbotvarkė turės nuoseklią pažangos stebėsenos ir tikslų peržiūros sistemą. </a:t>
            </a:r>
            <a:endParaRPr lang="en-US" sz="1800" dirty="0"/>
          </a:p>
          <a:p>
            <a:pPr algn="r">
              <a:buNone/>
            </a:pPr>
            <a:r>
              <a:rPr lang="lt-LT" sz="1800" i="1" dirty="0"/>
              <a:t>https://orangeprojects.lt/lt/tikslai/Darnaus-vystymosi-darbotvarke</a:t>
            </a:r>
          </a:p>
          <a:p>
            <a:pPr>
              <a:buNone/>
            </a:pPr>
            <a:endParaRPr lang="en-US" sz="1800" dirty="0"/>
          </a:p>
          <a:p>
            <a:pPr>
              <a:buNone/>
            </a:pPr>
            <a:endParaRPr lang="lt-LT" sz="1800" dirty="0"/>
          </a:p>
        </p:txBody>
      </p:sp>
    </p:spTree>
    <p:extLst>
      <p:ext uri="{BB962C8B-B14F-4D97-AF65-F5344CB8AC3E}">
        <p14:creationId xmlns:p14="http://schemas.microsoft.com/office/powerpoint/2010/main" val="204911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FC96268-D873-4EC1-B8FB-321B9453A49E}"/>
              </a:ext>
            </a:extLst>
          </p:cNvPr>
          <p:cNvSpPr>
            <a:spLocks noGrp="1"/>
          </p:cNvSpPr>
          <p:nvPr>
            <p:ph type="title"/>
          </p:nvPr>
        </p:nvSpPr>
        <p:spPr>
          <a:xfrm>
            <a:off x="-24789" y="23855"/>
            <a:ext cx="9144000" cy="1124744"/>
          </a:xfrm>
        </p:spPr>
        <p:txBody>
          <a:bodyPr/>
          <a:lstStyle/>
          <a:p>
            <a:pPr fontAlgn="auto">
              <a:spcAft>
                <a:spcPts val="0"/>
              </a:spcAft>
              <a:defRPr/>
            </a:pPr>
            <a:r>
              <a:rPr lang="lt-LT" sz="3600" b="1" dirty="0"/>
              <a:t>Ištraukos iš </a:t>
            </a:r>
            <a:r>
              <a:rPr lang="lt-LT" sz="3600" b="1" dirty="0" err="1"/>
              <a:t>Staff</a:t>
            </a:r>
            <a:r>
              <a:rPr lang="lt-LT" sz="3600" b="1" dirty="0"/>
              <a:t> </a:t>
            </a:r>
            <a:r>
              <a:rPr lang="lt-LT" sz="3600" b="1" dirty="0" err="1"/>
              <a:t>Report</a:t>
            </a:r>
            <a:r>
              <a:rPr lang="lt-LT" sz="3600" b="1" dirty="0"/>
              <a:t> 2018 (2)</a:t>
            </a:r>
          </a:p>
        </p:txBody>
      </p:sp>
      <p:sp>
        <p:nvSpPr>
          <p:cNvPr id="3" name="Turinio vietos rezervavimo ženklas 2">
            <a:extLst>
              <a:ext uri="{FF2B5EF4-FFF2-40B4-BE49-F238E27FC236}">
                <a16:creationId xmlns:a16="http://schemas.microsoft.com/office/drawing/2014/main" id="{AEB2767C-67A7-47C8-8173-0937D17A1E32}"/>
              </a:ext>
            </a:extLst>
          </p:cNvPr>
          <p:cNvSpPr>
            <a:spLocks noGrp="1"/>
          </p:cNvSpPr>
          <p:nvPr>
            <p:ph idx="1"/>
          </p:nvPr>
        </p:nvSpPr>
        <p:spPr>
          <a:xfrm>
            <a:off x="457200" y="1412776"/>
            <a:ext cx="8363272" cy="5040560"/>
          </a:xfrm>
        </p:spPr>
        <p:txBody>
          <a:bodyPr/>
          <a:lstStyle/>
          <a:p>
            <a:pPr marL="0" indent="0" algn="just">
              <a:buNone/>
            </a:pPr>
            <a:r>
              <a:rPr lang="lt-LT" sz="2000" b="1" dirty="0"/>
              <a:t>31. </a:t>
            </a:r>
            <a:r>
              <a:rPr lang="en-US" sz="2000" b="1" dirty="0"/>
              <a:t>To strengthen the system, the authorities should consider several additional reforms:</a:t>
            </a:r>
          </a:p>
          <a:p>
            <a:pPr marL="0" indent="0" algn="just">
              <a:buNone/>
            </a:pPr>
            <a:r>
              <a:rPr lang="lt-LT" sz="2000" dirty="0"/>
              <a:t>	</a:t>
            </a:r>
            <a:r>
              <a:rPr lang="en-US" sz="2000" dirty="0" err="1"/>
              <a:t>i</a:t>
            </a:r>
            <a:r>
              <a:rPr lang="en-US" sz="2000" dirty="0"/>
              <a:t>) further extending the retirement age, linking it to life expectancy and introducing flexibility to</a:t>
            </a:r>
            <a:r>
              <a:rPr lang="lt-LT" sz="2000" dirty="0"/>
              <a:t> </a:t>
            </a:r>
            <a:r>
              <a:rPr lang="en-US" sz="2000" dirty="0"/>
              <a:t>pension eligibility to incentivize deferred retirement; </a:t>
            </a:r>
            <a:endParaRPr lang="lt-LT" sz="2000" dirty="0"/>
          </a:p>
          <a:p>
            <a:pPr marL="0" indent="0" algn="just">
              <a:buNone/>
            </a:pPr>
            <a:r>
              <a:rPr lang="lt-LT" sz="2000" dirty="0"/>
              <a:t>	</a:t>
            </a:r>
            <a:r>
              <a:rPr lang="en-US" sz="2000" dirty="0"/>
              <a:t>ii) reconsidering the budgetary matching</a:t>
            </a:r>
            <a:r>
              <a:rPr lang="lt-LT" sz="2000" dirty="0"/>
              <a:t> </a:t>
            </a:r>
            <a:r>
              <a:rPr lang="en-US" sz="2000" dirty="0"/>
              <a:t>contribution to Pillar II, which effectively represents a subsidy that could be better targeted at</a:t>
            </a:r>
            <a:r>
              <a:rPr lang="lt-LT" sz="2000" dirty="0"/>
              <a:t> </a:t>
            </a:r>
            <a:r>
              <a:rPr lang="en-US" sz="2000" dirty="0"/>
              <a:t>reducing old-age poverty or making enrollment compulsory; </a:t>
            </a:r>
            <a:endParaRPr lang="lt-LT" sz="2000" dirty="0"/>
          </a:p>
          <a:p>
            <a:pPr marL="0" indent="0" algn="just">
              <a:buNone/>
            </a:pPr>
            <a:r>
              <a:rPr lang="lt-LT" sz="2000" dirty="0"/>
              <a:t>	</a:t>
            </a:r>
            <a:r>
              <a:rPr lang="en-US" sz="2000" dirty="0"/>
              <a:t>iii) uniformly raising gross pensions</a:t>
            </a:r>
            <a:r>
              <a:rPr lang="lt-LT" sz="2000" dirty="0"/>
              <a:t> </a:t>
            </a:r>
            <a:r>
              <a:rPr lang="en-US" sz="2000" dirty="0"/>
              <a:t>and subjecting them to income taxation; and</a:t>
            </a:r>
            <a:endParaRPr lang="lt-LT" sz="2000" dirty="0"/>
          </a:p>
          <a:p>
            <a:pPr marL="0" indent="0" algn="just">
              <a:buNone/>
            </a:pPr>
            <a:r>
              <a:rPr lang="lt-LT" sz="2000" dirty="0"/>
              <a:t>	</a:t>
            </a:r>
            <a:r>
              <a:rPr lang="en-US" sz="2000" dirty="0"/>
              <a:t>iv) strengthening the redistributive component of basic</a:t>
            </a:r>
            <a:r>
              <a:rPr lang="lt-LT" sz="2000" dirty="0"/>
              <a:t> </a:t>
            </a:r>
            <a:r>
              <a:rPr lang="en-US" sz="2000" dirty="0"/>
              <a:t>pension. For illustrative purposes, the government could increase the replacement ratio to</a:t>
            </a:r>
            <a:r>
              <a:rPr lang="lt-LT" sz="2000" dirty="0"/>
              <a:t> </a:t>
            </a:r>
            <a:r>
              <a:rPr lang="en-US" sz="2000" dirty="0"/>
              <a:t>40 percent, while simultaneously raising the effective retirement age of both men and women to at</a:t>
            </a:r>
            <a:r>
              <a:rPr lang="lt-LT" sz="2000" dirty="0"/>
              <a:t> </a:t>
            </a:r>
            <a:r>
              <a:rPr lang="en-US" sz="2000" dirty="0"/>
              <a:t>least 67 by 2030 and thereafter linking it to life expectancies to partially offset the fiscal cost.</a:t>
            </a:r>
          </a:p>
        </p:txBody>
      </p:sp>
    </p:spTree>
    <p:extLst>
      <p:ext uri="{BB962C8B-B14F-4D97-AF65-F5344CB8AC3E}">
        <p14:creationId xmlns:p14="http://schemas.microsoft.com/office/powerpoint/2010/main" val="2507238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FC96268-D873-4EC1-B8FB-321B9453A49E}"/>
              </a:ext>
            </a:extLst>
          </p:cNvPr>
          <p:cNvSpPr>
            <a:spLocks noGrp="1"/>
          </p:cNvSpPr>
          <p:nvPr>
            <p:ph type="title"/>
          </p:nvPr>
        </p:nvSpPr>
        <p:spPr>
          <a:xfrm>
            <a:off x="-24789" y="23855"/>
            <a:ext cx="9144000" cy="1124744"/>
          </a:xfrm>
        </p:spPr>
        <p:txBody>
          <a:bodyPr/>
          <a:lstStyle/>
          <a:p>
            <a:pPr fontAlgn="auto">
              <a:spcAft>
                <a:spcPts val="0"/>
              </a:spcAft>
              <a:defRPr/>
            </a:pPr>
            <a:r>
              <a:rPr lang="lt-LT" sz="3600" b="1" dirty="0"/>
              <a:t>Ištraukos iš </a:t>
            </a:r>
            <a:r>
              <a:rPr lang="lt-LT" sz="3600" b="1" dirty="0" err="1"/>
              <a:t>Staff</a:t>
            </a:r>
            <a:r>
              <a:rPr lang="lt-LT" sz="3600" b="1" dirty="0"/>
              <a:t> </a:t>
            </a:r>
            <a:r>
              <a:rPr lang="lt-LT" sz="3600" b="1" dirty="0" err="1"/>
              <a:t>Report</a:t>
            </a:r>
            <a:r>
              <a:rPr lang="lt-LT" sz="3600" b="1" dirty="0"/>
              <a:t> 2019</a:t>
            </a:r>
          </a:p>
        </p:txBody>
      </p:sp>
      <p:sp>
        <p:nvSpPr>
          <p:cNvPr id="3" name="Turinio vietos rezervavimo ženklas 2">
            <a:extLst>
              <a:ext uri="{FF2B5EF4-FFF2-40B4-BE49-F238E27FC236}">
                <a16:creationId xmlns:a16="http://schemas.microsoft.com/office/drawing/2014/main" id="{AEB2767C-67A7-47C8-8173-0937D17A1E32}"/>
              </a:ext>
            </a:extLst>
          </p:cNvPr>
          <p:cNvSpPr>
            <a:spLocks noGrp="1"/>
          </p:cNvSpPr>
          <p:nvPr>
            <p:ph idx="1"/>
          </p:nvPr>
        </p:nvSpPr>
        <p:spPr>
          <a:xfrm>
            <a:off x="457200" y="1412776"/>
            <a:ext cx="8507288" cy="5040560"/>
          </a:xfrm>
        </p:spPr>
        <p:txBody>
          <a:bodyPr/>
          <a:lstStyle/>
          <a:p>
            <a:pPr marL="0" indent="0">
              <a:buNone/>
            </a:pPr>
            <a:r>
              <a:rPr lang="en-US" sz="2000" b="1" dirty="0"/>
              <a:t>40. Pension and tax reforms go in the right direction, but remaining challenges will</a:t>
            </a:r>
            <a:r>
              <a:rPr lang="lt-LT" sz="2000" b="1" dirty="0"/>
              <a:t> </a:t>
            </a:r>
            <a:r>
              <a:rPr lang="en-US" sz="2000" b="1" dirty="0"/>
              <a:t>require future compromises. </a:t>
            </a:r>
            <a:endParaRPr lang="lt-LT" sz="2000" b="1" dirty="0"/>
          </a:p>
          <a:p>
            <a:pPr marL="0" indent="0" algn="just">
              <a:buNone/>
            </a:pPr>
            <a:r>
              <a:rPr lang="en-US" sz="2000" dirty="0"/>
              <a:t>Tax reform could have been more ambitious in shifting taxes away</a:t>
            </a:r>
            <a:r>
              <a:rPr lang="lt-LT" sz="2000" dirty="0"/>
              <a:t> </a:t>
            </a:r>
            <a:r>
              <a:rPr lang="en-US" sz="2000" dirty="0"/>
              <a:t>from labor. The reduction of tax exemptions and privileged regimes is also needed. On pensions,</a:t>
            </a:r>
            <a:r>
              <a:rPr lang="lt-LT" sz="2000" dirty="0"/>
              <a:t> </a:t>
            </a:r>
            <a:r>
              <a:rPr lang="en-US" sz="2000" dirty="0"/>
              <a:t>reform has ensured the financial, but not social, sustainability of the system. Low and declining</a:t>
            </a:r>
            <a:r>
              <a:rPr lang="lt-LT" sz="2000" dirty="0"/>
              <a:t> </a:t>
            </a:r>
            <a:r>
              <a:rPr lang="en-US" sz="2000" dirty="0"/>
              <a:t>pensions will increase pressures to boost basic pensions, which have been transferred to the budget</a:t>
            </a:r>
            <a:r>
              <a:rPr lang="lt-LT" sz="2000" dirty="0"/>
              <a:t> </a:t>
            </a:r>
            <a:r>
              <a:rPr lang="en-US" sz="2000" dirty="0"/>
              <a:t>this year. This represents a fiscal risk over the medium-term.</a:t>
            </a:r>
            <a:endParaRPr lang="lt-LT" sz="2000" dirty="0"/>
          </a:p>
          <a:p>
            <a:pPr marL="0" indent="0">
              <a:buNone/>
            </a:pPr>
            <a:r>
              <a:rPr lang="en-US" sz="2000" b="1" dirty="0"/>
              <a:t>42. Lithuania faces a difficult tradeoff between maintaining a low and competitive tax</a:t>
            </a:r>
            <a:r>
              <a:rPr lang="lt-LT" sz="2000" b="1" dirty="0"/>
              <a:t> </a:t>
            </a:r>
            <a:r>
              <a:rPr lang="en-US" sz="2000" b="1" dirty="0"/>
              <a:t>system and strengthening the social safety net</a:t>
            </a:r>
            <a:r>
              <a:rPr lang="en-US" sz="2000" dirty="0"/>
              <a:t>. </a:t>
            </a:r>
            <a:endParaRPr lang="lt-LT" sz="2000" dirty="0"/>
          </a:p>
          <a:p>
            <a:pPr marL="0" indent="0" algn="just">
              <a:buNone/>
            </a:pPr>
            <a:r>
              <a:rPr lang="en-US" sz="2000" dirty="0"/>
              <a:t>With discretionary spending already low, further</a:t>
            </a:r>
            <a:r>
              <a:rPr lang="lt-LT" sz="2000" dirty="0"/>
              <a:t> </a:t>
            </a:r>
            <a:r>
              <a:rPr lang="en-US" sz="2000" dirty="0"/>
              <a:t>increases in social spending will likely require higher revenues. To ensure the most efficient use of</a:t>
            </a:r>
            <a:r>
              <a:rPr lang="lt-LT" sz="2000" dirty="0"/>
              <a:t> </a:t>
            </a:r>
            <a:r>
              <a:rPr lang="en-US" sz="2000" dirty="0"/>
              <a:t>limited resources, targeted social spending should be the main tool used. In this</a:t>
            </a:r>
            <a:r>
              <a:rPr lang="lt-LT" sz="2000" dirty="0"/>
              <a:t> </a:t>
            </a:r>
            <a:r>
              <a:rPr lang="en-US" sz="2000" dirty="0"/>
              <a:t>connection, the</a:t>
            </a:r>
            <a:r>
              <a:rPr lang="lt-LT" sz="2000" dirty="0"/>
              <a:t> </a:t>
            </a:r>
            <a:r>
              <a:rPr lang="en-US" sz="2000" dirty="0"/>
              <a:t>design and generosity of child benefits should balance their positive impact on reducing child</a:t>
            </a:r>
            <a:r>
              <a:rPr lang="lt-LT" sz="2000" dirty="0"/>
              <a:t> </a:t>
            </a:r>
            <a:r>
              <a:rPr lang="en-US" sz="2000" dirty="0"/>
              <a:t>poverty against the potential disincentives to work, particularly for women.</a:t>
            </a:r>
          </a:p>
        </p:txBody>
      </p:sp>
    </p:spTree>
    <p:extLst>
      <p:ext uri="{BB962C8B-B14F-4D97-AF65-F5344CB8AC3E}">
        <p14:creationId xmlns:p14="http://schemas.microsoft.com/office/powerpoint/2010/main" val="29916067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FC96268-D873-4EC1-B8FB-321B9453A49E}"/>
              </a:ext>
            </a:extLst>
          </p:cNvPr>
          <p:cNvSpPr>
            <a:spLocks noGrp="1"/>
          </p:cNvSpPr>
          <p:nvPr>
            <p:ph type="title"/>
          </p:nvPr>
        </p:nvSpPr>
        <p:spPr>
          <a:xfrm>
            <a:off x="-24789" y="23855"/>
            <a:ext cx="9144000" cy="1124744"/>
          </a:xfrm>
        </p:spPr>
        <p:txBody>
          <a:bodyPr/>
          <a:lstStyle/>
          <a:p>
            <a:pPr fontAlgn="auto">
              <a:spcAft>
                <a:spcPts val="0"/>
              </a:spcAft>
              <a:defRPr/>
            </a:pPr>
            <a:r>
              <a:rPr lang="lt-LT" sz="3600" b="1" dirty="0" err="1"/>
              <a:t>Staff</a:t>
            </a:r>
            <a:r>
              <a:rPr lang="lt-LT" sz="3600" b="1" dirty="0"/>
              <a:t> </a:t>
            </a:r>
            <a:r>
              <a:rPr lang="lt-LT" sz="3600" b="1" dirty="0" err="1"/>
              <a:t>Report</a:t>
            </a:r>
            <a:r>
              <a:rPr lang="lt-LT" sz="3600" b="1" dirty="0"/>
              <a:t> 2021 apie pensijas </a:t>
            </a:r>
          </a:p>
        </p:txBody>
      </p:sp>
      <p:pic>
        <p:nvPicPr>
          <p:cNvPr id="7" name="Turinio vietos rezervavimo ženklas 6">
            <a:extLst>
              <a:ext uri="{FF2B5EF4-FFF2-40B4-BE49-F238E27FC236}">
                <a16:creationId xmlns:a16="http://schemas.microsoft.com/office/drawing/2014/main" id="{B9F001DA-03F1-478C-B12E-6828F60F0A68}"/>
              </a:ext>
            </a:extLst>
          </p:cNvPr>
          <p:cNvPicPr>
            <a:picLocks noGrp="1" noChangeAspect="1"/>
          </p:cNvPicPr>
          <p:nvPr>
            <p:ph idx="1"/>
          </p:nvPr>
        </p:nvPicPr>
        <p:blipFill rotWithShape="1">
          <a:blip r:embed="rId2"/>
          <a:srcRect l="21998" t="26088" r="21998" b="27773"/>
          <a:stretch/>
        </p:blipFill>
        <p:spPr>
          <a:xfrm>
            <a:off x="899593" y="1404594"/>
            <a:ext cx="7332398" cy="4832717"/>
          </a:xfrm>
        </p:spPr>
      </p:pic>
    </p:spTree>
    <p:extLst>
      <p:ext uri="{BB962C8B-B14F-4D97-AF65-F5344CB8AC3E}">
        <p14:creationId xmlns:p14="http://schemas.microsoft.com/office/powerpoint/2010/main" val="3634307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873125"/>
          </a:xfrm>
        </p:spPr>
        <p:txBody>
          <a:bodyPr rtlCol="0">
            <a:normAutofit/>
          </a:bodyPr>
          <a:lstStyle/>
          <a:p>
            <a:pPr eaLnBrk="1" fontAlgn="auto" hangingPunct="1">
              <a:spcAft>
                <a:spcPts val="0"/>
              </a:spcAft>
              <a:defRPr/>
            </a:pPr>
            <a:r>
              <a:rPr lang="lt-LT" sz="3600" b="1"/>
              <a:t>International Monetary Fund: skolinimas</a:t>
            </a:r>
            <a:endParaRPr lang="en-GB" sz="3600" b="1"/>
          </a:p>
        </p:txBody>
      </p:sp>
      <p:sp>
        <p:nvSpPr>
          <p:cNvPr id="89091"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89093" name="Text Box 5"/>
          <p:cNvSpPr txBox="1">
            <a:spLocks noChangeArrowheads="1"/>
          </p:cNvSpPr>
          <p:nvPr/>
        </p:nvSpPr>
        <p:spPr bwMode="auto">
          <a:xfrm>
            <a:off x="395536" y="1412776"/>
            <a:ext cx="8497887" cy="3970338"/>
          </a:xfrm>
          <a:prstGeom prst="rect">
            <a:avLst/>
          </a:prstGeom>
          <a:noFill/>
          <a:ln w="12700">
            <a:noFill/>
            <a:miter lim="800000"/>
            <a:headEnd/>
            <a:tailEnd/>
          </a:ln>
          <a:effectLst/>
        </p:spPr>
        <p:txBody>
          <a:bodyPr>
            <a:spAutoFit/>
          </a:bodyPr>
          <a:lstStyle/>
          <a:p>
            <a:pPr indent="447675" algn="just" fontAlgn="auto">
              <a:lnSpc>
                <a:spcPct val="90000"/>
              </a:lnSpc>
              <a:spcBef>
                <a:spcPts val="0"/>
              </a:spcBef>
              <a:spcAft>
                <a:spcPts val="0"/>
              </a:spcAft>
              <a:buSzPct val="85000"/>
              <a:buFont typeface="Wingdings" pitchFamily="2" charset="2"/>
              <a:buNone/>
              <a:defRPr/>
            </a:pPr>
            <a:r>
              <a:rPr lang="lt-LT" sz="2800">
                <a:effectLst>
                  <a:outerShdw blurRad="38100" dist="38100" dir="2700000" algn="tl">
                    <a:srgbClr val="000000"/>
                  </a:outerShdw>
                </a:effectLst>
                <a:latin typeface="+mn-lt"/>
              </a:rPr>
              <a:t>	</a:t>
            </a:r>
            <a:r>
              <a:rPr lang="en-GB" sz="2800">
                <a:latin typeface="Calibri" pitchFamily="34" charset="0"/>
              </a:rPr>
              <a:t>IMF labiausiai domisi ma</a:t>
            </a:r>
            <a:r>
              <a:rPr lang="lt-LT" sz="2800">
                <a:latin typeface="Calibri" pitchFamily="34" charset="0"/>
              </a:rPr>
              <a:t>k</a:t>
            </a:r>
            <a:r>
              <a:rPr lang="en-GB" sz="2800">
                <a:latin typeface="Calibri" pitchFamily="34" charset="0"/>
              </a:rPr>
              <a:t>roekonomine ir finansine politika, o Pasaulio bankas labiau ilgalaike pl</a:t>
            </a:r>
            <a:r>
              <a:rPr lang="lt-LT" sz="2800">
                <a:latin typeface="Calibri" pitchFamily="34" charset="0"/>
              </a:rPr>
              <a:t>ė</a:t>
            </a:r>
            <a:r>
              <a:rPr lang="en-GB" sz="2800">
                <a:latin typeface="Calibri" pitchFamily="34" charset="0"/>
              </a:rPr>
              <a:t>tra ir skurdo </a:t>
            </a:r>
            <a:r>
              <a:rPr lang="lt-LT" sz="2800">
                <a:latin typeface="Calibri" pitchFamily="34" charset="0"/>
              </a:rPr>
              <a:t>į</a:t>
            </a:r>
            <a:r>
              <a:rPr lang="en-GB" sz="2800">
                <a:latin typeface="Calibri" pitchFamily="34" charset="0"/>
              </a:rPr>
              <a:t>veikimu</a:t>
            </a:r>
            <a:r>
              <a:rPr lang="lt-LT" sz="2800">
                <a:latin typeface="Calibri" pitchFamily="34" charset="0"/>
              </a:rPr>
              <a:t>.</a:t>
            </a:r>
            <a:endParaRPr lang="en-US" sz="2800">
              <a:latin typeface="Calibri" pitchFamily="34" charset="0"/>
            </a:endParaRPr>
          </a:p>
          <a:p>
            <a:pPr indent="447675" algn="just" fontAlgn="auto">
              <a:lnSpc>
                <a:spcPct val="90000"/>
              </a:lnSpc>
              <a:spcBef>
                <a:spcPts val="0"/>
              </a:spcBef>
              <a:spcAft>
                <a:spcPts val="0"/>
              </a:spcAft>
              <a:buSzPct val="85000"/>
              <a:buFont typeface="Wingdings" pitchFamily="2" charset="2"/>
              <a:buNone/>
              <a:defRPr/>
            </a:pPr>
            <a:endParaRPr lang="lt-LT" sz="2800">
              <a:latin typeface="Calibri" pitchFamily="34" charset="0"/>
            </a:endParaRPr>
          </a:p>
          <a:p>
            <a:pPr indent="447675" algn="just" fontAlgn="auto">
              <a:lnSpc>
                <a:spcPct val="90000"/>
              </a:lnSpc>
              <a:spcBef>
                <a:spcPts val="0"/>
              </a:spcBef>
              <a:spcAft>
                <a:spcPts val="0"/>
              </a:spcAft>
              <a:buSzPct val="85000"/>
              <a:buFont typeface="Wingdings" pitchFamily="2" charset="2"/>
              <a:buNone/>
              <a:defRPr/>
            </a:pPr>
            <a:r>
              <a:rPr lang="lt-LT" sz="2800">
                <a:latin typeface="Calibri" pitchFamily="34" charset="0"/>
              </a:rPr>
              <a:t>Pasaulio </a:t>
            </a:r>
            <a:r>
              <a:rPr lang="en-US" sz="2800">
                <a:latin typeface="Calibri" pitchFamily="34" charset="0"/>
              </a:rPr>
              <a:t>B</a:t>
            </a:r>
            <a:r>
              <a:rPr lang="lt-LT" sz="2800">
                <a:latin typeface="Calibri" pitchFamily="34" charset="0"/>
              </a:rPr>
              <a:t>ankas skolina besivystančių šalių infrastruktūros plėtros projektams, kai kurių ekonomikos sektorių reformoms ir platesnėms struktūrinėms reformoms. IMF, priešingai, finansuoja ne atskirus sektorius, bet teikia pagalbą šalių mokėjimo balansui, finansiniam stabilumui palaikyti.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0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036638"/>
          </a:xfrm>
        </p:spPr>
        <p:txBody>
          <a:bodyPr rtlCol="0">
            <a:normAutofit/>
          </a:bodyPr>
          <a:lstStyle/>
          <a:p>
            <a:pPr eaLnBrk="1" fontAlgn="auto" hangingPunct="1">
              <a:spcAft>
                <a:spcPts val="0"/>
              </a:spcAft>
              <a:defRPr/>
            </a:pPr>
            <a:r>
              <a:rPr lang="lt-LT" sz="3600" b="1"/>
              <a:t>International Monetary Fund: skolinimas</a:t>
            </a:r>
            <a:endParaRPr lang="en-GB" sz="3600" b="1"/>
          </a:p>
        </p:txBody>
      </p:sp>
      <p:sp>
        <p:nvSpPr>
          <p:cNvPr id="90115" name="Rectangle 3"/>
          <p:cNvSpPr>
            <a:spLocks noChangeArrowheads="1"/>
          </p:cNvSpPr>
          <p:nvPr/>
        </p:nvSpPr>
        <p:spPr bwMode="auto">
          <a:xfrm>
            <a:off x="584200" y="2159000"/>
            <a:ext cx="7797800" cy="4017963"/>
          </a:xfrm>
          <a:prstGeom prst="rect">
            <a:avLst/>
          </a:prstGeom>
          <a:noFill/>
          <a:ln w="12700">
            <a:noFill/>
            <a:miter lim="800000"/>
            <a:headEnd/>
            <a:tailEnd/>
          </a:ln>
          <a:effectLst/>
        </p:spPr>
        <p:txBody>
          <a:bodyPr/>
          <a:lstStyle/>
          <a:p>
            <a:pPr marL="342900" indent="-342900" algn="ctr" fontAlgn="auto">
              <a:spcBef>
                <a:spcPct val="20000"/>
              </a:spcBef>
              <a:spcAft>
                <a:spcPts val="0"/>
              </a:spcAft>
              <a:buClr>
                <a:schemeClr val="hlink"/>
              </a:buClr>
              <a:buSzPct val="60000"/>
              <a:buFont typeface="Wingdings" pitchFamily="2" charset="2"/>
              <a:buNone/>
              <a:defRPr/>
            </a:pPr>
            <a:endParaRPr lang="en-GB" sz="2400" i="1">
              <a:effectLst>
                <a:outerShdw blurRad="38100" dist="38100" dir="2700000" algn="tl">
                  <a:srgbClr val="000000"/>
                </a:outerShdw>
              </a:effectLst>
            </a:endParaRPr>
          </a:p>
        </p:txBody>
      </p:sp>
      <p:sp>
        <p:nvSpPr>
          <p:cNvPr id="90117" name="Text Box 5"/>
          <p:cNvSpPr txBox="1">
            <a:spLocks noChangeArrowheads="1"/>
          </p:cNvSpPr>
          <p:nvPr/>
        </p:nvSpPr>
        <p:spPr bwMode="auto">
          <a:xfrm>
            <a:off x="395288" y="1600200"/>
            <a:ext cx="8497887" cy="4357688"/>
          </a:xfrm>
          <a:prstGeom prst="rect">
            <a:avLst/>
          </a:prstGeom>
          <a:noFill/>
          <a:ln w="12700">
            <a:noFill/>
            <a:miter lim="800000"/>
            <a:headEnd/>
            <a:tailEnd/>
          </a:ln>
          <a:effectLst/>
        </p:spPr>
        <p:txBody>
          <a:bodyPr>
            <a:spAutoFit/>
          </a:bodyPr>
          <a:lstStyle/>
          <a:p>
            <a:pPr indent="447675" algn="just" fontAlgn="auto">
              <a:lnSpc>
                <a:spcPct val="90000"/>
              </a:lnSpc>
              <a:spcBef>
                <a:spcPts val="0"/>
              </a:spcBef>
              <a:spcAft>
                <a:spcPts val="0"/>
              </a:spcAft>
              <a:buSzPct val="85000"/>
              <a:buFont typeface="Wingdings" pitchFamily="2" charset="2"/>
              <a:buNone/>
              <a:defRPr/>
            </a:pPr>
            <a:r>
              <a:rPr lang="lt-LT" sz="2800">
                <a:effectLst>
                  <a:outerShdw blurRad="38100" dist="38100" dir="2700000" algn="tl">
                    <a:srgbClr val="000000"/>
                  </a:outerShdw>
                </a:effectLst>
                <a:latin typeface="+mn-lt"/>
              </a:rPr>
              <a:t>	</a:t>
            </a:r>
            <a:r>
              <a:rPr lang="lt-LT" sz="2800">
                <a:latin typeface="Calibri" pitchFamily="34" charset="0"/>
              </a:rPr>
              <a:t>IMF skolina su su sąlygomis: besiskolinančioji šalis privalo vykdyti politiką, kuri gerintų jos mokėjimų balansą. </a:t>
            </a:r>
            <a:endParaRPr lang="en-US" sz="2800">
              <a:latin typeface="Calibri" pitchFamily="34" charset="0"/>
            </a:endParaRPr>
          </a:p>
          <a:p>
            <a:pPr indent="447675" algn="just" fontAlgn="auto">
              <a:lnSpc>
                <a:spcPct val="90000"/>
              </a:lnSpc>
              <a:spcBef>
                <a:spcPts val="0"/>
              </a:spcBef>
              <a:spcAft>
                <a:spcPts val="0"/>
              </a:spcAft>
              <a:buSzPct val="85000"/>
              <a:buFont typeface="Wingdings" pitchFamily="2" charset="2"/>
              <a:buNone/>
              <a:defRPr/>
            </a:pPr>
            <a:endParaRPr lang="lt-LT" sz="2800">
              <a:latin typeface="Calibri" pitchFamily="34" charset="0"/>
            </a:endParaRPr>
          </a:p>
          <a:p>
            <a:pPr indent="447675" algn="just" fontAlgn="auto">
              <a:lnSpc>
                <a:spcPct val="90000"/>
              </a:lnSpc>
              <a:spcBef>
                <a:spcPts val="0"/>
              </a:spcBef>
              <a:spcAft>
                <a:spcPts val="0"/>
              </a:spcAft>
              <a:buSzPct val="85000"/>
              <a:buFont typeface="Wingdings" pitchFamily="2" charset="2"/>
              <a:buNone/>
              <a:defRPr/>
            </a:pPr>
            <a:r>
              <a:rPr lang="lt-LT" sz="2800">
                <a:latin typeface="Calibri" pitchFamily="34" charset="0"/>
              </a:rPr>
              <a:t>Sąlygos skolinantis iškeliamos tokios, kad šalys nebegalėtų atidėlioti sunkių sprendimų ir toliau didinti deficitą, bet vykdomų sąlygų dėka būtų pajėgios sustiprinti savo ekonomikas ir grąžinti paskolą. </a:t>
            </a:r>
            <a:endParaRPr lang="en-US" sz="2800">
              <a:latin typeface="Calibri" pitchFamily="34" charset="0"/>
            </a:endParaRPr>
          </a:p>
          <a:p>
            <a:pPr indent="447675" algn="just" fontAlgn="auto">
              <a:lnSpc>
                <a:spcPct val="90000"/>
              </a:lnSpc>
              <a:spcBef>
                <a:spcPts val="0"/>
              </a:spcBef>
              <a:spcAft>
                <a:spcPts val="0"/>
              </a:spcAft>
              <a:buSzPct val="85000"/>
              <a:buFont typeface="Wingdings" pitchFamily="2" charset="2"/>
              <a:buNone/>
              <a:defRPr/>
            </a:pPr>
            <a:endParaRPr lang="lt-LT" sz="2800">
              <a:latin typeface="Calibri" pitchFamily="34" charset="0"/>
            </a:endParaRPr>
          </a:p>
          <a:p>
            <a:pPr indent="447675" algn="just" fontAlgn="auto">
              <a:lnSpc>
                <a:spcPct val="90000"/>
              </a:lnSpc>
              <a:spcBef>
                <a:spcPts val="0"/>
              </a:spcBef>
              <a:spcAft>
                <a:spcPts val="0"/>
              </a:spcAft>
              <a:buSzPct val="85000"/>
              <a:buFont typeface="Wingdings" pitchFamily="2" charset="2"/>
              <a:buNone/>
              <a:defRPr/>
            </a:pPr>
            <a:r>
              <a:rPr lang="lt-LT" sz="2800">
                <a:latin typeface="Calibri" pitchFamily="34" charset="0"/>
              </a:rPr>
              <a:t>Todėl šalis ir IMF turi susitarti dėl būtinų ekonominės politikos veiksmų</a:t>
            </a:r>
            <a:r>
              <a:rPr lang="lt-LT" sz="2800">
                <a:effectLst>
                  <a:outerShdw blurRad="38100" dist="38100" dir="2700000" algn="tl">
                    <a:srgbClr val="000000"/>
                  </a:outerShdw>
                </a:effectLst>
                <a:latin typeface="+mn-lt"/>
              </a:rPr>
              <a:t>.</a:t>
            </a:r>
            <a:endParaRPr lang="lt-LT"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p:spPr>
        <p:txBody>
          <a:bodyPr/>
          <a:lstStyle/>
          <a:p>
            <a:r>
              <a:rPr lang="en-US" sz="3600" b="1"/>
              <a:t>UNDP: Sustainable Development Goals</a:t>
            </a:r>
            <a:endParaRPr lang="lt-LT" sz="3600" b="1"/>
          </a:p>
        </p:txBody>
      </p:sp>
      <p:sp>
        <p:nvSpPr>
          <p:cNvPr id="3" name="Turinio vietos rezervavimo ženklas 2"/>
          <p:cNvSpPr>
            <a:spLocks noGrp="1"/>
          </p:cNvSpPr>
          <p:nvPr>
            <p:ph idx="1"/>
          </p:nvPr>
        </p:nvSpPr>
        <p:spPr>
          <a:xfrm>
            <a:off x="467544" y="1484784"/>
            <a:ext cx="8229600" cy="5112568"/>
          </a:xfrm>
        </p:spPr>
        <p:txBody>
          <a:bodyPr/>
          <a:lstStyle/>
          <a:p>
            <a:pPr marL="457200" indent="-457200">
              <a:buFont typeface="+mj-lt"/>
              <a:buAutoNum type="arabicPeriod"/>
            </a:pPr>
            <a:r>
              <a:rPr lang="lt-LT" sz="2000" b="1" dirty="0"/>
              <a:t>Panaikinti visų formų skurdą;</a:t>
            </a:r>
          </a:p>
          <a:p>
            <a:pPr marL="457200" indent="-457200">
              <a:buFont typeface="+mj-lt"/>
              <a:buAutoNum type="arabicPeriod"/>
            </a:pPr>
            <a:r>
              <a:rPr lang="lt-LT" sz="2000" b="1" dirty="0"/>
              <a:t>Panaikinti badą, užtikrinti apsirūpinimą maistu ir geresnę mitybą, skatinti darnų žemės ūkį;</a:t>
            </a:r>
          </a:p>
          <a:p>
            <a:pPr marL="457200" indent="-457200">
              <a:buFont typeface="+mj-lt"/>
              <a:buAutoNum type="arabicPeriod"/>
            </a:pPr>
            <a:r>
              <a:rPr lang="lt-LT" sz="2000" b="1" dirty="0"/>
              <a:t>Užtikrinti sveiką gyvenimą ir skatinti visų amžiaus grupių gerovę;</a:t>
            </a:r>
          </a:p>
          <a:p>
            <a:pPr marL="457200" indent="-457200">
              <a:buFont typeface="+mj-lt"/>
              <a:buAutoNum type="arabicPeriod"/>
            </a:pPr>
            <a:r>
              <a:rPr lang="lt-LT" sz="2000" b="1" dirty="0"/>
              <a:t>Užtikrinti visaapimantį ir lygiavertį kokybišką švietimą ir skatinti visą gyvenimą trunkantį mokymąsi;</a:t>
            </a:r>
          </a:p>
          <a:p>
            <a:pPr marL="457200" indent="-457200">
              <a:buFont typeface="+mj-lt"/>
              <a:buAutoNum type="arabicPeriod"/>
            </a:pPr>
            <a:r>
              <a:rPr lang="lt-LT" sz="2000" b="1" dirty="0"/>
              <a:t>Pasiekti lyčių lygybę ir įgalinti moteris ir mergaites;</a:t>
            </a:r>
          </a:p>
          <a:p>
            <a:pPr marL="457200" indent="-457200">
              <a:buFont typeface="+mj-lt"/>
              <a:buAutoNum type="arabicPeriod"/>
            </a:pPr>
            <a:r>
              <a:rPr lang="lt-LT" sz="2000" b="1" dirty="0"/>
              <a:t>Užtikrinti visiems vandens prieinamumą, darnų valdymą ir sanitariją;</a:t>
            </a:r>
          </a:p>
          <a:p>
            <a:pPr marL="457200" indent="-457200">
              <a:buFont typeface="+mj-lt"/>
              <a:buAutoNum type="arabicPeriod"/>
            </a:pPr>
            <a:r>
              <a:rPr lang="lt-LT" sz="2000" b="1" dirty="0"/>
              <a:t>Užtikrinti visiems prieigą prie prieinamos, patikimos, darnios ir modernios energijos;</a:t>
            </a:r>
          </a:p>
          <a:p>
            <a:pPr marL="457200" indent="-457200">
              <a:buFont typeface="+mj-lt"/>
              <a:buAutoNum type="arabicPeriod"/>
            </a:pPr>
            <a:r>
              <a:rPr lang="lt-LT" sz="2000" b="1" dirty="0"/>
              <a:t>Skatinti tvarų, visaapimantį ir darnų ekonominį augimą, produktyvų įdarbinimą ir tinkamą darbą;</a:t>
            </a:r>
          </a:p>
          <a:p>
            <a:pPr marL="457200" indent="-457200">
              <a:buFont typeface="+mj-lt"/>
              <a:buAutoNum type="arabicPeriod"/>
            </a:pPr>
            <a:r>
              <a:rPr lang="lt-LT" sz="2000" b="1" dirty="0"/>
              <a:t>Plėtoti atsparią infrastruktūrą, skatinti visa apimančią ir darnią industrializaciją ir skatinti inovacijas;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p:spPr>
        <p:txBody>
          <a:bodyPr/>
          <a:lstStyle/>
          <a:p>
            <a:r>
              <a:rPr lang="en-US" sz="3600" b="1"/>
              <a:t>UNDP: Sustainable Development Goals</a:t>
            </a:r>
            <a:endParaRPr lang="lt-LT" sz="3600" b="1"/>
          </a:p>
        </p:txBody>
      </p:sp>
      <p:sp>
        <p:nvSpPr>
          <p:cNvPr id="3" name="Turinio vietos rezervavimo ženklas 2"/>
          <p:cNvSpPr>
            <a:spLocks noGrp="1"/>
          </p:cNvSpPr>
          <p:nvPr>
            <p:ph idx="1"/>
          </p:nvPr>
        </p:nvSpPr>
        <p:spPr>
          <a:xfrm>
            <a:off x="467544" y="1484784"/>
            <a:ext cx="8229600" cy="4968552"/>
          </a:xfrm>
        </p:spPr>
        <p:txBody>
          <a:bodyPr/>
          <a:lstStyle/>
          <a:p>
            <a:pPr marL="457200" indent="-457200">
              <a:buFont typeface="+mj-lt"/>
              <a:buAutoNum type="arabicPeriod" startAt="10"/>
            </a:pPr>
            <a:r>
              <a:rPr lang="lt-LT" sz="2000" b="1"/>
              <a:t>Sumažinti nelygybę valstybėse ir tarp valstybių;</a:t>
            </a:r>
          </a:p>
          <a:p>
            <a:pPr marL="457200" indent="-457200">
              <a:buFont typeface="+mj-lt"/>
              <a:buAutoNum type="arabicPeriod" startAt="10"/>
            </a:pPr>
            <a:r>
              <a:rPr lang="lt-LT" sz="2000" b="1"/>
              <a:t>Padaryti miestus ir žmonių apgyventas vietoves saugias, atsparias ir darnias;</a:t>
            </a:r>
          </a:p>
          <a:p>
            <a:pPr marL="457200" indent="-457200">
              <a:buFont typeface="+mj-lt"/>
              <a:buAutoNum type="arabicPeriod" startAt="10"/>
            </a:pPr>
            <a:r>
              <a:rPr lang="lt-LT" sz="2000" b="1"/>
              <a:t>Užtikrinti darnaus vartojimo ir gamybos modelius;</a:t>
            </a:r>
          </a:p>
          <a:p>
            <a:pPr marL="457200" indent="-457200">
              <a:buFont typeface="+mj-lt"/>
              <a:buAutoNum type="arabicPeriod" startAt="10"/>
            </a:pPr>
            <a:r>
              <a:rPr lang="lt-LT" sz="2000" b="1"/>
              <a:t>Imtis skubių kovos su klimato kaita ir jos padariniais veiksmų;</a:t>
            </a:r>
          </a:p>
          <a:p>
            <a:pPr marL="457200" indent="-457200">
              <a:buFont typeface="+mj-lt"/>
              <a:buAutoNum type="arabicPeriod" startAt="10"/>
            </a:pPr>
            <a:r>
              <a:rPr lang="lt-LT" sz="2000" b="1"/>
              <a:t>Išsaugoti ir darniam vystymui naudoti vandenynų ir jūrų išteklius;</a:t>
            </a:r>
          </a:p>
          <a:p>
            <a:pPr marL="457200" indent="-457200">
              <a:buFont typeface="+mj-lt"/>
              <a:buAutoNum type="arabicPeriod" startAt="10"/>
            </a:pPr>
            <a:r>
              <a:rPr lang="lt-LT" sz="2000" b="1"/>
              <a:t>Saugoti, atkurti, skatinti darnų žemės ekosistemų naudojimą, darniai valdyti miškus, kovoti su dykumėjimu, sustabdyti žemės degradaciją, sustabdyti bioįvairovės praradimą;</a:t>
            </a:r>
          </a:p>
          <a:p>
            <a:pPr marL="457200" indent="-457200">
              <a:buFont typeface="+mj-lt"/>
              <a:buAutoNum type="arabicPeriod" startAt="10"/>
            </a:pPr>
            <a:r>
              <a:rPr lang="lt-LT" sz="2000" b="1"/>
              <a:t>Skatinti taikias visuomenes darniam vystymuisi, užtikrinti prieigą prie teisingumo visiems ir sukurti efektyvias, atskaitingas visų lygių institucijas;</a:t>
            </a:r>
          </a:p>
          <a:p>
            <a:pPr marL="457200" indent="-457200">
              <a:buFont typeface="+mj-lt"/>
              <a:buAutoNum type="arabicPeriod" startAt="10"/>
            </a:pPr>
            <a:r>
              <a:rPr lang="lt-LT" sz="2000" b="1"/>
              <a:t>Stiprinti vystymosi darbotvarkės įgyvendinimo priemones ir pagyvinti globalią partnerystę darniam vystymuisi.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p:spPr>
        <p:txBody>
          <a:bodyPr/>
          <a:lstStyle/>
          <a:p>
            <a:r>
              <a:rPr lang="lt-LT" sz="3600" b="1" dirty="0"/>
              <a:t>UNDP: Metiniai ž</a:t>
            </a:r>
            <a:r>
              <a:rPr lang="en-US" sz="3600" b="1" dirty="0" err="1"/>
              <a:t>mogaus</a:t>
            </a:r>
            <a:r>
              <a:rPr lang="en-US" sz="3600" b="1" dirty="0"/>
              <a:t> </a:t>
            </a:r>
            <a:r>
              <a:rPr lang="en-US" sz="3600" b="1" dirty="0" err="1"/>
              <a:t>socialin</a:t>
            </a:r>
            <a:r>
              <a:rPr lang="lt-LT" sz="3600" b="1" dirty="0"/>
              <a:t>ė</a:t>
            </a:r>
            <a:r>
              <a:rPr lang="en-US" sz="3600" b="1" dirty="0"/>
              <a:t>s </a:t>
            </a:r>
            <a:r>
              <a:rPr lang="en-US" sz="3600" b="1" dirty="0" err="1"/>
              <a:t>raidos</a:t>
            </a:r>
            <a:r>
              <a:rPr lang="en-US" sz="3600" b="1" dirty="0"/>
              <a:t> p</a:t>
            </a:r>
            <a:r>
              <a:rPr lang="lt-LT" sz="3600" b="1" dirty="0" err="1"/>
              <a:t>ranešimai</a:t>
            </a:r>
            <a:endParaRPr lang="lt-LT" sz="3600" b="1" dirty="0"/>
          </a:p>
        </p:txBody>
      </p:sp>
      <p:sp>
        <p:nvSpPr>
          <p:cNvPr id="3" name="Turinio vietos rezervavimo ženklas 2"/>
          <p:cNvSpPr>
            <a:spLocks noGrp="1"/>
          </p:cNvSpPr>
          <p:nvPr>
            <p:ph idx="1"/>
          </p:nvPr>
        </p:nvSpPr>
        <p:spPr>
          <a:xfrm>
            <a:off x="467544" y="1484784"/>
            <a:ext cx="8229600" cy="4968552"/>
          </a:xfrm>
        </p:spPr>
        <p:txBody>
          <a:bodyPr/>
          <a:lstStyle/>
          <a:p>
            <a:pPr marL="0" indent="0" algn="ctr" eaLnBrk="1" fontAlgn="auto" hangingPunct="1">
              <a:spcBef>
                <a:spcPts val="1200"/>
              </a:spcBef>
              <a:spcAft>
                <a:spcPts val="0"/>
              </a:spcAft>
              <a:buFont typeface="Wingdings" pitchFamily="2" charset="2"/>
              <a:buNone/>
              <a:defRPr/>
            </a:pPr>
            <a:r>
              <a:rPr lang="lt-LT" sz="2400" dirty="0"/>
              <a:t>Metiniai pranešimai apie žmogaus socialinę raidą </a:t>
            </a:r>
            <a:endParaRPr lang="en-US" sz="2400" dirty="0"/>
          </a:p>
          <a:p>
            <a:pPr marL="0" indent="0" algn="ctr" eaLnBrk="1" fontAlgn="auto" hangingPunct="1">
              <a:spcBef>
                <a:spcPts val="1200"/>
              </a:spcBef>
              <a:spcAft>
                <a:spcPts val="0"/>
              </a:spcAft>
              <a:buFont typeface="Wingdings" pitchFamily="2" charset="2"/>
              <a:buNone/>
              <a:defRPr/>
            </a:pPr>
            <a:r>
              <a:rPr lang="lt-LT" sz="2400" dirty="0"/>
              <a:t>(</a:t>
            </a:r>
            <a:r>
              <a:rPr lang="lt-LT" sz="2400" i="1" dirty="0" err="1"/>
              <a:t>Human</a:t>
            </a:r>
            <a:r>
              <a:rPr lang="lt-LT" sz="2400" i="1" dirty="0"/>
              <a:t> </a:t>
            </a:r>
            <a:r>
              <a:rPr lang="lt-LT" sz="2400" i="1" dirty="0" err="1"/>
              <a:t>Development</a:t>
            </a:r>
            <a:r>
              <a:rPr lang="lt-LT" sz="2400" i="1" dirty="0"/>
              <a:t> </a:t>
            </a:r>
            <a:r>
              <a:rPr lang="lt-LT" sz="2400" i="1" dirty="0" err="1"/>
              <a:t>Report</a:t>
            </a:r>
            <a:r>
              <a:rPr lang="lt-LT" sz="2400" i="1" dirty="0"/>
              <a:t>):</a:t>
            </a:r>
            <a:endParaRPr lang="en-US" sz="2400" i="1" dirty="0"/>
          </a:p>
          <a:p>
            <a:pPr marL="0" indent="0" algn="just" eaLnBrk="1" fontAlgn="auto" hangingPunct="1">
              <a:lnSpc>
                <a:spcPct val="80000"/>
              </a:lnSpc>
              <a:spcBef>
                <a:spcPts val="1200"/>
              </a:spcBef>
              <a:spcAft>
                <a:spcPts val="0"/>
              </a:spcAft>
              <a:buFont typeface="Wingdings" pitchFamily="2" charset="2"/>
              <a:buChar char="Ø"/>
              <a:defRPr/>
            </a:pPr>
            <a:r>
              <a:rPr lang="lt-LT" sz="2400" i="1" dirty="0"/>
              <a:t> Globaliniai, leidžiami </a:t>
            </a:r>
            <a:r>
              <a:rPr lang="lt-LT" sz="2400" i="1" dirty="0" err="1"/>
              <a:t>New</a:t>
            </a:r>
            <a:r>
              <a:rPr lang="lt-LT" sz="2400" i="1" dirty="0"/>
              <a:t> </a:t>
            </a:r>
            <a:r>
              <a:rPr lang="lt-LT" sz="2400" i="1" dirty="0" err="1"/>
              <a:t>Yorke</a:t>
            </a:r>
            <a:r>
              <a:rPr lang="en-US" sz="2400" i="1" dirty="0"/>
              <a:t>.</a:t>
            </a:r>
            <a:endParaRPr lang="lt-LT" sz="2400" i="1" dirty="0"/>
          </a:p>
          <a:p>
            <a:pPr marL="0" indent="0" algn="just" eaLnBrk="1" fontAlgn="auto" hangingPunct="1">
              <a:lnSpc>
                <a:spcPct val="80000"/>
              </a:lnSpc>
              <a:spcBef>
                <a:spcPts val="1200"/>
              </a:spcBef>
              <a:spcAft>
                <a:spcPts val="0"/>
              </a:spcAft>
              <a:buFont typeface="Wingdings" pitchFamily="2" charset="2"/>
              <a:buChar char="Ø"/>
              <a:defRPr/>
            </a:pPr>
            <a:r>
              <a:rPr lang="lt-LT" sz="2400" i="1" dirty="0"/>
              <a:t> Vietiniai, leidžiami atskirose šalyse.</a:t>
            </a:r>
            <a:endParaRPr lang="lt-LT" sz="2400" dirty="0"/>
          </a:p>
          <a:p>
            <a:pPr marL="0" indent="0" algn="just" eaLnBrk="1" fontAlgn="auto" hangingPunct="1">
              <a:spcBef>
                <a:spcPts val="1200"/>
              </a:spcBef>
              <a:spcAft>
                <a:spcPts val="0"/>
              </a:spcAft>
              <a:buFont typeface="Wingdings" pitchFamily="2" charset="2"/>
              <a:buNone/>
              <a:defRPr/>
            </a:pPr>
            <a:r>
              <a:rPr lang="lt-LT" sz="2400" dirty="0"/>
              <a:t>Kiekvienai šaliai apskaičiuojamas jos socialinės raidos indeksas </a:t>
            </a:r>
            <a:r>
              <a:rPr lang="lt-LT" sz="2400" i="1" dirty="0"/>
              <a:t>(</a:t>
            </a:r>
            <a:r>
              <a:rPr lang="lt-LT" sz="2400" i="1" dirty="0" err="1"/>
              <a:t>Human</a:t>
            </a:r>
            <a:r>
              <a:rPr lang="lt-LT" sz="2400" i="1" dirty="0"/>
              <a:t> </a:t>
            </a:r>
            <a:r>
              <a:rPr lang="lt-LT" sz="2400" i="1" dirty="0" err="1"/>
              <a:t>Development</a:t>
            </a:r>
            <a:r>
              <a:rPr lang="lt-LT" sz="2400" i="1" dirty="0"/>
              <a:t> </a:t>
            </a:r>
            <a:r>
              <a:rPr lang="lt-LT" sz="2400" i="1" dirty="0" err="1"/>
              <a:t>Index</a:t>
            </a:r>
            <a:r>
              <a:rPr lang="lt-LT" sz="2400" i="1" dirty="0"/>
              <a:t>), atsižvelgiantis į gyvenimo trukmę, išsilavinimą ir nacionalines pajamas.</a:t>
            </a:r>
          </a:p>
          <a:p>
            <a:pPr marL="0" indent="0" algn="just" eaLnBrk="1" fontAlgn="auto" hangingPunct="1">
              <a:spcBef>
                <a:spcPts val="1200"/>
              </a:spcBef>
              <a:spcAft>
                <a:spcPts val="0"/>
              </a:spcAft>
              <a:buFont typeface="Wingdings" pitchFamily="2" charset="2"/>
              <a:buNone/>
              <a:defRPr/>
            </a:pPr>
            <a:r>
              <a:rPr lang="lt-LT" sz="2400" dirty="0"/>
              <a:t>Lietuvoje buvo rengiami 1994-2000 metais.</a:t>
            </a:r>
          </a:p>
          <a:p>
            <a:pPr marL="0" indent="0">
              <a:buNone/>
            </a:pPr>
            <a:endParaRPr lang="lt-LT" sz="2000" b="1" dirty="0"/>
          </a:p>
        </p:txBody>
      </p:sp>
    </p:spTree>
    <p:extLst>
      <p:ext uri="{BB962C8B-B14F-4D97-AF65-F5344CB8AC3E}">
        <p14:creationId xmlns:p14="http://schemas.microsoft.com/office/powerpoint/2010/main" val="129070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035050"/>
          </a:xfrm>
        </p:spPr>
        <p:txBody>
          <a:bodyPr rtlCol="0">
            <a:normAutofit fontScale="90000"/>
          </a:bodyPr>
          <a:lstStyle/>
          <a:p>
            <a:pPr eaLnBrk="1" fontAlgn="auto" hangingPunct="1">
              <a:spcAft>
                <a:spcPts val="0"/>
              </a:spcAft>
              <a:defRPr/>
            </a:pPr>
            <a:r>
              <a:rPr lang="lt-LT" sz="3600" b="1" dirty="0"/>
              <a:t>UNDP: Žmogaus socialinės raidos indeksas 2020</a:t>
            </a:r>
            <a:endParaRPr lang="en-US" sz="3600" b="1" dirty="0"/>
          </a:p>
        </p:txBody>
      </p:sp>
      <p:graphicFrame>
        <p:nvGraphicFramePr>
          <p:cNvPr id="5" name="Lentelė 5">
            <a:extLst>
              <a:ext uri="{FF2B5EF4-FFF2-40B4-BE49-F238E27FC236}">
                <a16:creationId xmlns:a16="http://schemas.microsoft.com/office/drawing/2014/main" id="{6C1B1829-F9C9-4484-AA3F-BEF9B1CD81A9}"/>
              </a:ext>
            </a:extLst>
          </p:cNvPr>
          <p:cNvGraphicFramePr>
            <a:graphicFrameLocks noGrp="1"/>
          </p:cNvGraphicFramePr>
          <p:nvPr>
            <p:ph idx="1"/>
            <p:extLst>
              <p:ext uri="{D42A27DB-BD31-4B8C-83A1-F6EECF244321}">
                <p14:modId xmlns:p14="http://schemas.microsoft.com/office/powerpoint/2010/main" val="615453023"/>
              </p:ext>
            </p:extLst>
          </p:nvPr>
        </p:nvGraphicFramePr>
        <p:xfrm>
          <a:off x="899592" y="1248680"/>
          <a:ext cx="3024335" cy="5364480"/>
        </p:xfrm>
        <a:graphic>
          <a:graphicData uri="http://schemas.openxmlformats.org/drawingml/2006/table">
            <a:tbl>
              <a:tblPr firstRow="1" bandRow="1">
                <a:tableStyleId>{93296810-A885-4BE3-A3E7-6D5BEEA58F35}</a:tableStyleId>
              </a:tblPr>
              <a:tblGrid>
                <a:gridCol w="792088">
                  <a:extLst>
                    <a:ext uri="{9D8B030D-6E8A-4147-A177-3AD203B41FA5}">
                      <a16:colId xmlns:a16="http://schemas.microsoft.com/office/drawing/2014/main" val="3291121511"/>
                    </a:ext>
                  </a:extLst>
                </a:gridCol>
                <a:gridCol w="1348369">
                  <a:extLst>
                    <a:ext uri="{9D8B030D-6E8A-4147-A177-3AD203B41FA5}">
                      <a16:colId xmlns:a16="http://schemas.microsoft.com/office/drawing/2014/main" val="4204141140"/>
                    </a:ext>
                  </a:extLst>
                </a:gridCol>
                <a:gridCol w="883878">
                  <a:extLst>
                    <a:ext uri="{9D8B030D-6E8A-4147-A177-3AD203B41FA5}">
                      <a16:colId xmlns:a16="http://schemas.microsoft.com/office/drawing/2014/main" val="2105211499"/>
                    </a:ext>
                  </a:extLst>
                </a:gridCol>
              </a:tblGrid>
              <a:tr h="318174">
                <a:tc>
                  <a:txBody>
                    <a:bodyPr/>
                    <a:lstStyle/>
                    <a:p>
                      <a:r>
                        <a:rPr lang="lt-LT" sz="1600" dirty="0"/>
                        <a:t>Vieta</a:t>
                      </a:r>
                    </a:p>
                  </a:txBody>
                  <a:tcPr/>
                </a:tc>
                <a:tc>
                  <a:txBody>
                    <a:bodyPr/>
                    <a:lstStyle/>
                    <a:p>
                      <a:r>
                        <a:rPr lang="lt-LT" sz="1600" dirty="0"/>
                        <a:t>Šalis</a:t>
                      </a:r>
                    </a:p>
                  </a:txBody>
                  <a:tcPr/>
                </a:tc>
                <a:tc>
                  <a:txBody>
                    <a:bodyPr/>
                    <a:lstStyle/>
                    <a:p>
                      <a:r>
                        <a:rPr lang="lt-LT" sz="1600" dirty="0"/>
                        <a:t>HDI</a:t>
                      </a:r>
                    </a:p>
                  </a:txBody>
                  <a:tcPr/>
                </a:tc>
                <a:extLst>
                  <a:ext uri="{0D108BD9-81ED-4DB2-BD59-A6C34878D82A}">
                    <a16:rowId xmlns:a16="http://schemas.microsoft.com/office/drawing/2014/main" val="1573341128"/>
                  </a:ext>
                </a:extLst>
              </a:tr>
              <a:tr h="318174">
                <a:tc>
                  <a:txBody>
                    <a:bodyPr/>
                    <a:lstStyle/>
                    <a:p>
                      <a:r>
                        <a:rPr lang="lt-LT" sz="1600" dirty="0"/>
                        <a:t>1</a:t>
                      </a:r>
                    </a:p>
                  </a:txBody>
                  <a:tcPr/>
                </a:tc>
                <a:tc>
                  <a:txBody>
                    <a:bodyPr/>
                    <a:lstStyle/>
                    <a:p>
                      <a:r>
                        <a:rPr lang="lt-LT" sz="1600" dirty="0"/>
                        <a:t>Norvegija</a:t>
                      </a:r>
                    </a:p>
                  </a:txBody>
                  <a:tcPr/>
                </a:tc>
                <a:tc>
                  <a:txBody>
                    <a:bodyPr/>
                    <a:lstStyle/>
                    <a:p>
                      <a:r>
                        <a:rPr lang="lt-LT" sz="1600" dirty="0"/>
                        <a:t>0,957</a:t>
                      </a:r>
                    </a:p>
                  </a:txBody>
                  <a:tcPr/>
                </a:tc>
                <a:extLst>
                  <a:ext uri="{0D108BD9-81ED-4DB2-BD59-A6C34878D82A}">
                    <a16:rowId xmlns:a16="http://schemas.microsoft.com/office/drawing/2014/main" val="1534744374"/>
                  </a:ext>
                </a:extLst>
              </a:tr>
              <a:tr h="318174">
                <a:tc>
                  <a:txBody>
                    <a:bodyPr/>
                    <a:lstStyle/>
                    <a:p>
                      <a:r>
                        <a:rPr lang="lt-LT" sz="1600" dirty="0"/>
                        <a:t>2-3</a:t>
                      </a:r>
                    </a:p>
                  </a:txBody>
                  <a:tcPr/>
                </a:tc>
                <a:tc>
                  <a:txBody>
                    <a:bodyPr/>
                    <a:lstStyle/>
                    <a:p>
                      <a:r>
                        <a:rPr lang="lt-LT" sz="1600" dirty="0"/>
                        <a:t>Šveicarija</a:t>
                      </a:r>
                    </a:p>
                  </a:txBody>
                  <a:tcPr/>
                </a:tc>
                <a:tc>
                  <a:txBody>
                    <a:bodyPr/>
                    <a:lstStyle/>
                    <a:p>
                      <a:r>
                        <a:rPr lang="lt-LT" sz="1600" dirty="0"/>
                        <a:t>0,955</a:t>
                      </a:r>
                    </a:p>
                  </a:txBody>
                  <a:tcPr/>
                </a:tc>
                <a:extLst>
                  <a:ext uri="{0D108BD9-81ED-4DB2-BD59-A6C34878D82A}">
                    <a16:rowId xmlns:a16="http://schemas.microsoft.com/office/drawing/2014/main" val="1315755794"/>
                  </a:ext>
                </a:extLst>
              </a:tr>
              <a:tr h="318174">
                <a:tc>
                  <a:txBody>
                    <a:bodyPr/>
                    <a:lstStyle/>
                    <a:p>
                      <a:r>
                        <a:rPr lang="lt-LT" sz="1600" dirty="0"/>
                        <a:t>2-3</a:t>
                      </a:r>
                    </a:p>
                  </a:txBody>
                  <a:tcPr/>
                </a:tc>
                <a:tc>
                  <a:txBody>
                    <a:bodyPr/>
                    <a:lstStyle/>
                    <a:p>
                      <a:r>
                        <a:rPr lang="lt-LT" sz="1600" dirty="0"/>
                        <a:t>Airija</a:t>
                      </a:r>
                    </a:p>
                  </a:txBody>
                  <a:tcPr/>
                </a:tc>
                <a:tc>
                  <a:txBody>
                    <a:bodyPr/>
                    <a:lstStyle/>
                    <a:p>
                      <a:r>
                        <a:rPr lang="lt-LT" sz="1600" dirty="0"/>
                        <a:t>0,955</a:t>
                      </a:r>
                    </a:p>
                  </a:txBody>
                  <a:tcPr/>
                </a:tc>
                <a:extLst>
                  <a:ext uri="{0D108BD9-81ED-4DB2-BD59-A6C34878D82A}">
                    <a16:rowId xmlns:a16="http://schemas.microsoft.com/office/drawing/2014/main" val="55598908"/>
                  </a:ext>
                </a:extLst>
              </a:tr>
              <a:tr h="318174">
                <a:tc>
                  <a:txBody>
                    <a:bodyPr/>
                    <a:lstStyle/>
                    <a:p>
                      <a:r>
                        <a:rPr lang="lt-LT" sz="1600" dirty="0"/>
                        <a:t>4-5</a:t>
                      </a:r>
                    </a:p>
                  </a:txBody>
                  <a:tcPr/>
                </a:tc>
                <a:tc>
                  <a:txBody>
                    <a:bodyPr/>
                    <a:lstStyle/>
                    <a:p>
                      <a:r>
                        <a:rPr lang="lt-LT" sz="1600" dirty="0" err="1"/>
                        <a:t>Hong</a:t>
                      </a:r>
                      <a:r>
                        <a:rPr lang="lt-LT" sz="1600" dirty="0"/>
                        <a:t> </a:t>
                      </a:r>
                      <a:r>
                        <a:rPr lang="lt-LT" sz="1600" dirty="0" err="1"/>
                        <a:t>Kong</a:t>
                      </a:r>
                      <a:endParaRPr lang="lt-LT" sz="1600" dirty="0"/>
                    </a:p>
                  </a:txBody>
                  <a:tcPr/>
                </a:tc>
                <a:tc>
                  <a:txBody>
                    <a:bodyPr/>
                    <a:lstStyle/>
                    <a:p>
                      <a:r>
                        <a:rPr lang="lt-LT" sz="1600" dirty="0"/>
                        <a:t>0,949</a:t>
                      </a:r>
                    </a:p>
                  </a:txBody>
                  <a:tcPr/>
                </a:tc>
                <a:extLst>
                  <a:ext uri="{0D108BD9-81ED-4DB2-BD59-A6C34878D82A}">
                    <a16:rowId xmlns:a16="http://schemas.microsoft.com/office/drawing/2014/main" val="4263813742"/>
                  </a:ext>
                </a:extLst>
              </a:tr>
              <a:tr h="318174">
                <a:tc>
                  <a:txBody>
                    <a:bodyPr/>
                    <a:lstStyle/>
                    <a:p>
                      <a:r>
                        <a:rPr lang="lt-LT" sz="1600" dirty="0"/>
                        <a:t>4-5 </a:t>
                      </a:r>
                    </a:p>
                  </a:txBody>
                  <a:tcPr/>
                </a:tc>
                <a:tc>
                  <a:txBody>
                    <a:bodyPr/>
                    <a:lstStyle/>
                    <a:p>
                      <a:r>
                        <a:rPr lang="lt-LT" sz="1600" dirty="0"/>
                        <a:t>Islandija</a:t>
                      </a:r>
                    </a:p>
                  </a:txBody>
                  <a:tcPr/>
                </a:tc>
                <a:tc>
                  <a:txBody>
                    <a:bodyPr/>
                    <a:lstStyle/>
                    <a:p>
                      <a:r>
                        <a:rPr lang="lt-LT" sz="1600" dirty="0"/>
                        <a:t>0,949</a:t>
                      </a:r>
                    </a:p>
                  </a:txBody>
                  <a:tcPr/>
                </a:tc>
                <a:extLst>
                  <a:ext uri="{0D108BD9-81ED-4DB2-BD59-A6C34878D82A}">
                    <a16:rowId xmlns:a16="http://schemas.microsoft.com/office/drawing/2014/main" val="256979161"/>
                  </a:ext>
                </a:extLst>
              </a:tr>
              <a:tr h="318174">
                <a:tc>
                  <a:txBody>
                    <a:bodyPr/>
                    <a:lstStyle/>
                    <a:p>
                      <a:r>
                        <a:rPr lang="lt-LT" sz="1600" dirty="0"/>
                        <a:t>6 </a:t>
                      </a:r>
                    </a:p>
                  </a:txBody>
                  <a:tcPr/>
                </a:tc>
                <a:tc>
                  <a:txBody>
                    <a:bodyPr/>
                    <a:lstStyle/>
                    <a:p>
                      <a:r>
                        <a:rPr lang="lt-LT" sz="1600" dirty="0"/>
                        <a:t>Vokietija</a:t>
                      </a:r>
                    </a:p>
                  </a:txBody>
                  <a:tcPr/>
                </a:tc>
                <a:tc>
                  <a:txBody>
                    <a:bodyPr/>
                    <a:lstStyle/>
                    <a:p>
                      <a:r>
                        <a:rPr lang="lt-LT" sz="1600" dirty="0"/>
                        <a:t>0,947</a:t>
                      </a:r>
                    </a:p>
                  </a:txBody>
                  <a:tcPr/>
                </a:tc>
                <a:extLst>
                  <a:ext uri="{0D108BD9-81ED-4DB2-BD59-A6C34878D82A}">
                    <a16:rowId xmlns:a16="http://schemas.microsoft.com/office/drawing/2014/main" val="2191203557"/>
                  </a:ext>
                </a:extLst>
              </a:tr>
              <a:tr h="318174">
                <a:tc>
                  <a:txBody>
                    <a:bodyPr/>
                    <a:lstStyle/>
                    <a:p>
                      <a:r>
                        <a:rPr lang="lt-LT" sz="1600" dirty="0"/>
                        <a:t>7</a:t>
                      </a:r>
                    </a:p>
                  </a:txBody>
                  <a:tcPr/>
                </a:tc>
                <a:tc>
                  <a:txBody>
                    <a:bodyPr/>
                    <a:lstStyle/>
                    <a:p>
                      <a:r>
                        <a:rPr lang="lt-LT" sz="1600" dirty="0"/>
                        <a:t>Švedija</a:t>
                      </a:r>
                    </a:p>
                  </a:txBody>
                  <a:tcPr/>
                </a:tc>
                <a:tc>
                  <a:txBody>
                    <a:bodyPr/>
                    <a:lstStyle/>
                    <a:p>
                      <a:r>
                        <a:rPr lang="lt-LT" sz="1600" dirty="0"/>
                        <a:t>0,945</a:t>
                      </a:r>
                    </a:p>
                  </a:txBody>
                  <a:tcPr/>
                </a:tc>
                <a:extLst>
                  <a:ext uri="{0D108BD9-81ED-4DB2-BD59-A6C34878D82A}">
                    <a16:rowId xmlns:a16="http://schemas.microsoft.com/office/drawing/2014/main" val="1513423879"/>
                  </a:ext>
                </a:extLst>
              </a:tr>
              <a:tr h="318174">
                <a:tc>
                  <a:txBody>
                    <a:bodyPr/>
                    <a:lstStyle/>
                    <a:p>
                      <a:r>
                        <a:rPr lang="lt-LT" sz="1600" dirty="0"/>
                        <a:t>17</a:t>
                      </a:r>
                    </a:p>
                  </a:txBody>
                  <a:tcPr/>
                </a:tc>
                <a:tc>
                  <a:txBody>
                    <a:bodyPr/>
                    <a:lstStyle/>
                    <a:p>
                      <a:r>
                        <a:rPr lang="lt-LT" sz="1600" dirty="0"/>
                        <a:t>JAV</a:t>
                      </a:r>
                    </a:p>
                  </a:txBody>
                  <a:tcPr/>
                </a:tc>
                <a:tc>
                  <a:txBody>
                    <a:bodyPr/>
                    <a:lstStyle/>
                    <a:p>
                      <a:r>
                        <a:rPr lang="lt-LT" sz="1600" dirty="0"/>
                        <a:t>0,926</a:t>
                      </a:r>
                    </a:p>
                  </a:txBody>
                  <a:tcPr/>
                </a:tc>
                <a:extLst>
                  <a:ext uri="{0D108BD9-81ED-4DB2-BD59-A6C34878D82A}">
                    <a16:rowId xmlns:a16="http://schemas.microsoft.com/office/drawing/2014/main" val="2237900636"/>
                  </a:ext>
                </a:extLst>
              </a:tr>
              <a:tr h="318174">
                <a:tc>
                  <a:txBody>
                    <a:bodyPr/>
                    <a:lstStyle/>
                    <a:p>
                      <a:r>
                        <a:rPr lang="lt-LT" sz="1600" dirty="0"/>
                        <a:t>29</a:t>
                      </a:r>
                    </a:p>
                  </a:txBody>
                  <a:tcPr/>
                </a:tc>
                <a:tc>
                  <a:txBody>
                    <a:bodyPr/>
                    <a:lstStyle/>
                    <a:p>
                      <a:r>
                        <a:rPr lang="lt-LT" sz="1600" dirty="0"/>
                        <a:t>Estija</a:t>
                      </a:r>
                    </a:p>
                  </a:txBody>
                  <a:tcPr/>
                </a:tc>
                <a:tc>
                  <a:txBody>
                    <a:bodyPr/>
                    <a:lstStyle/>
                    <a:p>
                      <a:r>
                        <a:rPr lang="lt-LT" sz="1600" dirty="0"/>
                        <a:t>0,892</a:t>
                      </a:r>
                    </a:p>
                  </a:txBody>
                  <a:tcPr/>
                </a:tc>
                <a:extLst>
                  <a:ext uri="{0D108BD9-81ED-4DB2-BD59-A6C34878D82A}">
                    <a16:rowId xmlns:a16="http://schemas.microsoft.com/office/drawing/2014/main" val="4169531601"/>
                  </a:ext>
                </a:extLst>
              </a:tr>
              <a:tr h="318174">
                <a:tc>
                  <a:txBody>
                    <a:bodyPr/>
                    <a:lstStyle/>
                    <a:p>
                      <a:r>
                        <a:rPr lang="lt-LT" sz="1600" dirty="0"/>
                        <a:t>34</a:t>
                      </a:r>
                    </a:p>
                  </a:txBody>
                  <a:tcPr/>
                </a:tc>
                <a:tc>
                  <a:txBody>
                    <a:bodyPr/>
                    <a:lstStyle/>
                    <a:p>
                      <a:r>
                        <a:rPr lang="lt-LT" sz="1600" dirty="0"/>
                        <a:t>Lietuva</a:t>
                      </a:r>
                    </a:p>
                  </a:txBody>
                  <a:tcPr/>
                </a:tc>
                <a:tc>
                  <a:txBody>
                    <a:bodyPr/>
                    <a:lstStyle/>
                    <a:p>
                      <a:r>
                        <a:rPr lang="lt-LT" sz="1600" dirty="0"/>
                        <a:t>0,882</a:t>
                      </a:r>
                    </a:p>
                  </a:txBody>
                  <a:tcPr/>
                </a:tc>
                <a:extLst>
                  <a:ext uri="{0D108BD9-81ED-4DB2-BD59-A6C34878D82A}">
                    <a16:rowId xmlns:a16="http://schemas.microsoft.com/office/drawing/2014/main" val="2368401610"/>
                  </a:ext>
                </a:extLst>
              </a:tr>
              <a:tr h="318174">
                <a:tc>
                  <a:txBody>
                    <a:bodyPr/>
                    <a:lstStyle/>
                    <a:p>
                      <a:r>
                        <a:rPr lang="lt-LT" sz="1600" dirty="0"/>
                        <a:t>35</a:t>
                      </a:r>
                    </a:p>
                  </a:txBody>
                  <a:tcPr/>
                </a:tc>
                <a:tc>
                  <a:txBody>
                    <a:bodyPr/>
                    <a:lstStyle/>
                    <a:p>
                      <a:r>
                        <a:rPr lang="lt-LT" sz="1600" dirty="0"/>
                        <a:t>Lenkija</a:t>
                      </a:r>
                    </a:p>
                  </a:txBody>
                  <a:tcPr/>
                </a:tc>
                <a:tc>
                  <a:txBody>
                    <a:bodyPr/>
                    <a:lstStyle/>
                    <a:p>
                      <a:r>
                        <a:rPr lang="lt-LT" sz="1600" dirty="0"/>
                        <a:t>0,880</a:t>
                      </a:r>
                    </a:p>
                  </a:txBody>
                  <a:tcPr/>
                </a:tc>
                <a:extLst>
                  <a:ext uri="{0D108BD9-81ED-4DB2-BD59-A6C34878D82A}">
                    <a16:rowId xmlns:a16="http://schemas.microsoft.com/office/drawing/2014/main" val="959954994"/>
                  </a:ext>
                </a:extLst>
              </a:tr>
              <a:tr h="318174">
                <a:tc>
                  <a:txBody>
                    <a:bodyPr/>
                    <a:lstStyle/>
                    <a:p>
                      <a:r>
                        <a:rPr lang="lt-LT" sz="1600" dirty="0"/>
                        <a:t>37</a:t>
                      </a:r>
                    </a:p>
                  </a:txBody>
                  <a:tcPr/>
                </a:tc>
                <a:tc>
                  <a:txBody>
                    <a:bodyPr/>
                    <a:lstStyle/>
                    <a:p>
                      <a:r>
                        <a:rPr lang="lt-LT" sz="1600" dirty="0"/>
                        <a:t>Latvija</a:t>
                      </a:r>
                    </a:p>
                  </a:txBody>
                  <a:tcPr/>
                </a:tc>
                <a:tc>
                  <a:txBody>
                    <a:bodyPr/>
                    <a:lstStyle/>
                    <a:p>
                      <a:r>
                        <a:rPr lang="lt-LT" sz="1600" dirty="0"/>
                        <a:t>0,866</a:t>
                      </a:r>
                    </a:p>
                  </a:txBody>
                  <a:tcPr/>
                </a:tc>
                <a:extLst>
                  <a:ext uri="{0D108BD9-81ED-4DB2-BD59-A6C34878D82A}">
                    <a16:rowId xmlns:a16="http://schemas.microsoft.com/office/drawing/2014/main" val="3332665277"/>
                  </a:ext>
                </a:extLst>
              </a:tr>
              <a:tr h="318174">
                <a:tc>
                  <a:txBody>
                    <a:bodyPr/>
                    <a:lstStyle/>
                    <a:p>
                      <a:r>
                        <a:rPr lang="lt-LT" sz="1600" dirty="0"/>
                        <a:t>52</a:t>
                      </a:r>
                    </a:p>
                  </a:txBody>
                  <a:tcPr/>
                </a:tc>
                <a:tc>
                  <a:txBody>
                    <a:bodyPr/>
                    <a:lstStyle/>
                    <a:p>
                      <a:r>
                        <a:rPr lang="lt-LT" sz="1600" dirty="0"/>
                        <a:t>Rusija</a:t>
                      </a:r>
                    </a:p>
                  </a:txBody>
                  <a:tcPr/>
                </a:tc>
                <a:tc>
                  <a:txBody>
                    <a:bodyPr/>
                    <a:lstStyle/>
                    <a:p>
                      <a:r>
                        <a:rPr lang="lt-LT" sz="1600" dirty="0"/>
                        <a:t>0,824</a:t>
                      </a:r>
                    </a:p>
                  </a:txBody>
                  <a:tcPr/>
                </a:tc>
                <a:extLst>
                  <a:ext uri="{0D108BD9-81ED-4DB2-BD59-A6C34878D82A}">
                    <a16:rowId xmlns:a16="http://schemas.microsoft.com/office/drawing/2014/main" val="1885236424"/>
                  </a:ext>
                </a:extLst>
              </a:tr>
              <a:tr h="318174">
                <a:tc>
                  <a:txBody>
                    <a:bodyPr/>
                    <a:lstStyle/>
                    <a:p>
                      <a:r>
                        <a:rPr lang="lt-LT" sz="1600" dirty="0"/>
                        <a:t>85</a:t>
                      </a:r>
                    </a:p>
                  </a:txBody>
                  <a:tcPr/>
                </a:tc>
                <a:tc>
                  <a:txBody>
                    <a:bodyPr/>
                    <a:lstStyle/>
                    <a:p>
                      <a:r>
                        <a:rPr lang="lt-LT" sz="1600" dirty="0"/>
                        <a:t>Kinija</a:t>
                      </a:r>
                    </a:p>
                  </a:txBody>
                  <a:tcPr/>
                </a:tc>
                <a:tc>
                  <a:txBody>
                    <a:bodyPr/>
                    <a:lstStyle/>
                    <a:p>
                      <a:r>
                        <a:rPr lang="lt-LT" sz="1600" dirty="0"/>
                        <a:t>0,761</a:t>
                      </a:r>
                    </a:p>
                  </a:txBody>
                  <a:tcPr/>
                </a:tc>
                <a:extLst>
                  <a:ext uri="{0D108BD9-81ED-4DB2-BD59-A6C34878D82A}">
                    <a16:rowId xmlns:a16="http://schemas.microsoft.com/office/drawing/2014/main" val="2222603655"/>
                  </a:ext>
                </a:extLst>
              </a:tr>
              <a:tr h="318174">
                <a:tc>
                  <a:txBody>
                    <a:bodyPr/>
                    <a:lstStyle/>
                    <a:p>
                      <a:r>
                        <a:rPr lang="lt-LT" sz="1600" dirty="0"/>
                        <a:t>185</a:t>
                      </a:r>
                    </a:p>
                  </a:txBody>
                  <a:tcPr/>
                </a:tc>
                <a:tc>
                  <a:txBody>
                    <a:bodyPr/>
                    <a:lstStyle/>
                    <a:p>
                      <a:r>
                        <a:rPr lang="lt-LT" sz="1600" dirty="0"/>
                        <a:t>Burundis</a:t>
                      </a:r>
                    </a:p>
                  </a:txBody>
                  <a:tcPr/>
                </a:tc>
                <a:tc>
                  <a:txBody>
                    <a:bodyPr/>
                    <a:lstStyle/>
                    <a:p>
                      <a:r>
                        <a:rPr lang="lt-LT" sz="1600" dirty="0"/>
                        <a:t>0,433</a:t>
                      </a:r>
                    </a:p>
                  </a:txBody>
                  <a:tcPr/>
                </a:tc>
                <a:extLst>
                  <a:ext uri="{0D108BD9-81ED-4DB2-BD59-A6C34878D82A}">
                    <a16:rowId xmlns:a16="http://schemas.microsoft.com/office/drawing/2014/main" val="227895384"/>
                  </a:ext>
                </a:extLst>
              </a:tr>
            </a:tbl>
          </a:graphicData>
        </a:graphic>
      </p:graphicFrame>
      <p:pic>
        <p:nvPicPr>
          <p:cNvPr id="3" name="Paveikslėlis 2">
            <a:extLst>
              <a:ext uri="{FF2B5EF4-FFF2-40B4-BE49-F238E27FC236}">
                <a16:creationId xmlns:a16="http://schemas.microsoft.com/office/drawing/2014/main" id="{528779E3-7BE9-481D-A981-58BBC40E5D48}"/>
              </a:ext>
            </a:extLst>
          </p:cNvPr>
          <p:cNvPicPr>
            <a:picLocks noChangeAspect="1"/>
          </p:cNvPicPr>
          <p:nvPr/>
        </p:nvPicPr>
        <p:blipFill rotWithShape="1">
          <a:blip r:embed="rId3"/>
          <a:srcRect l="29000" t="15093" r="29000" b="14301"/>
          <a:stretch/>
        </p:blipFill>
        <p:spPr>
          <a:xfrm>
            <a:off x="4716016" y="1248680"/>
            <a:ext cx="3960440" cy="5276664"/>
          </a:xfrm>
          <a:prstGeom prst="rect">
            <a:avLst/>
          </a:prstGeom>
        </p:spPr>
      </p:pic>
    </p:spTree>
  </p:cSld>
  <p:clrMapOvr>
    <a:masterClrMapping/>
  </p:clrMapOvr>
</p:sld>
</file>

<file path=ppt/theme/theme1.xml><?xml version="1.0" encoding="utf-8"?>
<a:theme xmlns:a="http://schemas.openxmlformats.org/drawingml/2006/main" name="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skait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TVM</Template>
  <TotalTime>0</TotalTime>
  <Words>4803</Words>
  <Application>Microsoft Office PowerPoint</Application>
  <PresentationFormat>Demonstracija ekrane (4:3)</PresentationFormat>
  <Paragraphs>389</Paragraphs>
  <Slides>54</Slides>
  <Notes>3</Notes>
  <HiddenSlides>0</HiddenSlides>
  <MMClips>0</MMClips>
  <ScaleCrop>false</ScaleCrop>
  <HeadingPairs>
    <vt:vector size="6" baseType="variant">
      <vt:variant>
        <vt:lpstr>Naudojami šriftai</vt:lpstr>
      </vt:variant>
      <vt:variant>
        <vt:i4>6</vt:i4>
      </vt:variant>
      <vt:variant>
        <vt:lpstr>Tema</vt:lpstr>
      </vt:variant>
      <vt:variant>
        <vt:i4>8</vt:i4>
      </vt:variant>
      <vt:variant>
        <vt:lpstr>Skaidrių pavadinimai</vt:lpstr>
      </vt:variant>
      <vt:variant>
        <vt:i4>54</vt:i4>
      </vt:variant>
    </vt:vector>
  </HeadingPairs>
  <TitlesOfParts>
    <vt:vector size="68" baseType="lpstr">
      <vt:lpstr>Arial</vt:lpstr>
      <vt:lpstr>CaeciliaLTPro-45Light</vt:lpstr>
      <vt:lpstr>CaeciliaLTPro-75Bold</vt:lpstr>
      <vt:lpstr>Calibri</vt:lpstr>
      <vt:lpstr>Times New Roman</vt:lpstr>
      <vt:lpstr>Wingdings</vt:lpstr>
      <vt:lpstr>TVM</vt:lpstr>
      <vt:lpstr>Paskaitos</vt:lpstr>
      <vt:lpstr>1_TVM</vt:lpstr>
      <vt:lpstr>2_TVM</vt:lpstr>
      <vt:lpstr>3_TVM</vt:lpstr>
      <vt:lpstr>4_TVM</vt:lpstr>
      <vt:lpstr>5_TVM</vt:lpstr>
      <vt:lpstr>6_TVM</vt:lpstr>
      <vt:lpstr>SOCIALINĖS APSAUGOS EKONOMIKA</vt:lpstr>
      <vt:lpstr>Kai kurios globãlios socialinę apsaugą įtakojančios organizacijos</vt:lpstr>
      <vt:lpstr>United Nations Development Programme (UNDP)</vt:lpstr>
      <vt:lpstr>UNDP: Sustainable Development Goals</vt:lpstr>
      <vt:lpstr>UNDP: Sustainable Development Goals</vt:lpstr>
      <vt:lpstr>UNDP: Sustainable Development Goals</vt:lpstr>
      <vt:lpstr>UNDP: Sustainable Development Goals</vt:lpstr>
      <vt:lpstr>UNDP: Metiniai žmogaus socialinės raidos pranešimai</vt:lpstr>
      <vt:lpstr>UNDP: Žmogaus socialinės raidos indeksas 2020</vt:lpstr>
      <vt:lpstr>International Labour Organization (ILO)</vt:lpstr>
      <vt:lpstr>ILO strateginiai tikslai</vt:lpstr>
      <vt:lpstr>ILO: Konvencijos ir rekomendacijos</vt:lpstr>
      <vt:lpstr>ILO: Konvencijos</vt:lpstr>
      <vt:lpstr>ILO: Konvencijų grupės</vt:lpstr>
      <vt:lpstr>ILO: Konvencijų grupės</vt:lpstr>
      <vt:lpstr>ILO: 102 Konvencija</vt:lpstr>
      <vt:lpstr>102 Konvencija: senatvės išmoka</vt:lpstr>
      <vt:lpstr>102 Konvencija: senatvės išmoka</vt:lpstr>
      <vt:lpstr>ILO: NATIONAL FLOORS OF SOCIAL PROTECTION 2012 metų rekomendacija Nr. 202</vt:lpstr>
      <vt:lpstr>ILO: NATIONAL FLOORS OF SOCIAL PROTECTION 2012 metų rekomendacija Nr. 202</vt:lpstr>
      <vt:lpstr>ILO: NATIONAL FLOORS OF SOCIAL PROTECTION 2012 metų rekomendacija Nr. 202</vt:lpstr>
      <vt:lpstr>ILO Flagship Reports</vt:lpstr>
      <vt:lpstr>International Social Security Association (ISSA)</vt:lpstr>
      <vt:lpstr>ISSA: Veikla</vt:lpstr>
      <vt:lpstr>ISSA. 2019 m. tyrimas. 10 iššūkių</vt:lpstr>
      <vt:lpstr>International Council On Social Welfare (ICSW)</vt:lpstr>
      <vt:lpstr>OECD</vt:lpstr>
      <vt:lpstr>OECD ŠALYS NARĖS</vt:lpstr>
      <vt:lpstr>OECD organizacinė struktūra</vt:lpstr>
      <vt:lpstr>OECD: veikla</vt:lpstr>
      <vt:lpstr>OECD direktoratai</vt:lpstr>
      <vt:lpstr>OECD: Directorate For Employment, Labour and Social Affairs </vt:lpstr>
      <vt:lpstr>OECD šalių darbo rinkos ir socialinės politikos apžvalgos </vt:lpstr>
      <vt:lpstr>OECD: rekomendacijos pavyzdys</vt:lpstr>
      <vt:lpstr>OECD: rekomendacijos pavyzdys</vt:lpstr>
      <vt:lpstr>OECD 2020 metų rekomendacijos Lietuvai </vt:lpstr>
      <vt:lpstr>Naujausi dokumentai: sveikatos būklės apžvalga</vt:lpstr>
      <vt:lpstr>Naujausi dokumentai: sveikatos būklės apžvalga</vt:lpstr>
      <vt:lpstr>Naujausi dokumentai: pensijos</vt:lpstr>
      <vt:lpstr>World Bank Group</vt:lpstr>
      <vt:lpstr>World Bank Group: apie save </vt:lpstr>
      <vt:lpstr>World Bank: Lietuva</vt:lpstr>
      <vt:lpstr>World Bank Group: veikla</vt:lpstr>
      <vt:lpstr>World Bank Group: veikla</vt:lpstr>
      <vt:lpstr>International Monetary Fund</vt:lpstr>
      <vt:lpstr>IMF: poveikio priemonės</vt:lpstr>
      <vt:lpstr>IMF įvertinimas Lietuvai</vt:lpstr>
      <vt:lpstr>Dvi ištraukos iš Staff Report 2017</vt:lpstr>
      <vt:lpstr>Ištraukos iš Staff Report 2018</vt:lpstr>
      <vt:lpstr>Ištraukos iš Staff Report 2018 (2)</vt:lpstr>
      <vt:lpstr>Ištraukos iš Staff Report 2019</vt:lpstr>
      <vt:lpstr>Staff Report 2021 apie pensijas </vt:lpstr>
      <vt:lpstr>International Monetary Fund: skolinimas</vt:lpstr>
      <vt:lpstr>International Monetary Fund: skolinimas</vt:lpstr>
    </vt:vector>
  </TitlesOfParts>
  <Company>App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SOCIALINĖS APSAUGOS EKONOMIKA</dc:title>
  <dc:creator>Teodoras</dc:creator>
  <cp:lastModifiedBy>Teodoras Medaiskis</cp:lastModifiedBy>
  <cp:revision>181</cp:revision>
  <dcterms:created xsi:type="dcterms:W3CDTF">2009-12-07T17:38:58Z</dcterms:created>
  <dcterms:modified xsi:type="dcterms:W3CDTF">2021-12-14T20:50:56Z</dcterms:modified>
</cp:coreProperties>
</file>