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4" r:id="rId3"/>
    <p:sldId id="265" r:id="rId4"/>
    <p:sldId id="267" r:id="rId5"/>
    <p:sldId id="268" r:id="rId6"/>
    <p:sldId id="269" r:id="rId7"/>
    <p:sldId id="270" r:id="rId8"/>
    <p:sldId id="256" r:id="rId9"/>
    <p:sldId id="257" r:id="rId10"/>
    <p:sldId id="258" r:id="rId11"/>
    <p:sldId id="259" r:id="rId12"/>
    <p:sldId id="260" r:id="rId13"/>
    <p:sldId id="261" r:id="rId14"/>
    <p:sldId id="262" r:id="rId15"/>
    <p:sldId id="263" r:id="rId16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5852" autoAdjust="0"/>
    <p:restoredTop sz="86401" autoAdjust="0"/>
  </p:normalViewPr>
  <p:slideViewPr>
    <p:cSldViewPr>
      <p:cViewPr varScale="1">
        <p:scale>
          <a:sx n="91" d="100"/>
          <a:sy n="91" d="100"/>
        </p:scale>
        <p:origin x="972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161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Spustelėkite ruošinio paantraštės stiliui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Spustelėkite, jei norite keisite ruoš. pav.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Spustelėkite ruošinio teksto stiliams keisti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D2DA88-2F8B-46B3-9758-EFB6F5E422B2}" type="datetimeFigureOut">
              <a:rPr lang="lt-LT" smtClean="0"/>
              <a:t>2018-02-06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0B1296-849A-496C-9595-C66CC0A2A4FF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odreads.com/shelf/show/operations-research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eb.vu.lt/ef/t.medaiski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1844823"/>
            <a:ext cx="8229600" cy="2016203"/>
          </a:xfrm>
        </p:spPr>
        <p:txBody>
          <a:bodyPr>
            <a:normAutofit fontScale="90000"/>
          </a:bodyPr>
          <a:lstStyle/>
          <a:p>
            <a:br>
              <a:rPr lang="lt-LT" dirty="0"/>
            </a:br>
            <a:r>
              <a:rPr lang="en-US" dirty="0"/>
              <a:t>OPERACIJ</a:t>
            </a:r>
            <a:r>
              <a:rPr lang="lt-LT" dirty="0"/>
              <a:t>Ų TYRIMAS</a:t>
            </a:r>
            <a:br>
              <a:rPr lang="lt-LT" dirty="0"/>
            </a:br>
            <a:br>
              <a:rPr lang="lt-LT" dirty="0"/>
            </a:br>
            <a:r>
              <a:rPr lang="lt-LT" sz="3100" dirty="0"/>
              <a:t>Optimizavimo metodai </a:t>
            </a:r>
            <a:br>
              <a:rPr lang="lt-LT" dirty="0"/>
            </a:br>
            <a:endParaRPr lang="lt-LT" sz="3200" i="1" dirty="0"/>
          </a:p>
        </p:txBody>
      </p:sp>
      <p:cxnSp>
        <p:nvCxnSpPr>
          <p:cNvPr id="7" name="Tiesioji jungtis 6"/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iesioji jungtis 7"/>
          <p:cNvCxnSpPr/>
          <p:nvPr/>
        </p:nvCxnSpPr>
        <p:spPr>
          <a:xfrm>
            <a:off x="728018" y="414908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769B9944-0601-4027-9079-176DE25C86FE}"/>
              </a:ext>
            </a:extLst>
          </p:cNvPr>
          <p:cNvSpPr txBox="1"/>
          <p:nvPr/>
        </p:nvSpPr>
        <p:spPr>
          <a:xfrm>
            <a:off x="4241676" y="4653137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lt-LT" sz="2800" i="1" dirty="0"/>
              <a:t>Prof. </a:t>
            </a:r>
            <a:r>
              <a:rPr lang="lt-LT" sz="2800" i="1" dirty="0" err="1"/>
              <a:t>T.Medaiskis</a:t>
            </a:r>
            <a:endParaRPr lang="lt-LT" sz="2800" dirty="0"/>
          </a:p>
        </p:txBody>
      </p:sp>
    </p:spTree>
    <p:extLst>
      <p:ext uri="{BB962C8B-B14F-4D97-AF65-F5344CB8AC3E}">
        <p14:creationId xmlns:p14="http://schemas.microsoft.com/office/powerpoint/2010/main" val="16106328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Problemos formulavimas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>
            <a:normAutofit fontScale="92500" lnSpcReduction="20000"/>
          </a:bodyPr>
          <a:lstStyle/>
          <a:p>
            <a:r>
              <a:rPr lang="lt-LT"/>
              <a:t>Tikslas. Vienas ar keli?</a:t>
            </a:r>
          </a:p>
          <a:p>
            <a:r>
              <a:rPr lang="lt-LT"/>
              <a:t>Detalus situacijos nagrinėjimas.</a:t>
            </a:r>
          </a:p>
          <a:p>
            <a:r>
              <a:rPr lang="lt-LT"/>
              <a:t>Vienas uždavinys ar keli?</a:t>
            </a:r>
          </a:p>
          <a:p>
            <a:r>
              <a:rPr lang="lt-LT"/>
              <a:t>Esminiai ir antraeiliai faktoriai.</a:t>
            </a:r>
          </a:p>
          <a:p>
            <a:r>
              <a:rPr lang="lt-LT"/>
              <a:t>Valdymo ir būsenos kintamieji.</a:t>
            </a:r>
          </a:p>
          <a:p>
            <a:r>
              <a:rPr lang="lt-LT"/>
              <a:t>Duomenys. Yra ar reikia surinkti?</a:t>
            </a:r>
          </a:p>
          <a:p>
            <a:endParaRPr lang="lt-LT"/>
          </a:p>
          <a:p>
            <a:pPr marL="0" indent="0" algn="just">
              <a:buNone/>
            </a:pPr>
            <a:r>
              <a:rPr lang="lt-LT" sz="2800"/>
              <a:t>Išskirti esminiai modeliuojamos situacijos faktoriai, apsi-spręsta dėl įvairių tipų kintamųjų skaičiaus ir jų ryšių formalizavimo galimybių, paruošti formaliam užrašymui sistemos tikslai, išaiškinta, ar yra žinoma uždavinių klasė, kuriai būtų galima priskirti nagrinėjamą situaciją.</a:t>
            </a:r>
            <a:endParaRPr lang="lt-LT"/>
          </a:p>
          <a:p>
            <a:endParaRPr lang="lt-LT"/>
          </a:p>
        </p:txBody>
      </p:sp>
      <p:cxnSp>
        <p:nvCxnSpPr>
          <p:cNvPr id="4" name="Tiesioji jungtis 3"/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Modelio sudarymas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/>
              <a:t>Modelio tipas: statinis ar dinaminis,</a:t>
            </a:r>
          </a:p>
          <a:p>
            <a:pPr>
              <a:buNone/>
            </a:pPr>
            <a:r>
              <a:rPr lang="lt-LT"/>
              <a:t>				determinuotas ar stochastinis,</a:t>
            </a:r>
          </a:p>
          <a:p>
            <a:pPr>
              <a:buNone/>
            </a:pPr>
            <a:r>
              <a:rPr lang="lt-LT"/>
              <a:t>				optimizacinis ar imitacinis,</a:t>
            </a:r>
          </a:p>
          <a:p>
            <a:r>
              <a:rPr lang="lt-LT"/>
              <a:t>Modelis: kintamieji ir priklausomybės</a:t>
            </a:r>
          </a:p>
          <a:p>
            <a:pPr algn="ctr">
              <a:buNone/>
            </a:pPr>
            <a:endParaRPr lang="lt-LT"/>
          </a:p>
          <a:p>
            <a:pPr algn="ctr">
              <a:buNone/>
            </a:pPr>
            <a:r>
              <a:rPr lang="lt-LT"/>
              <a:t>Priklausomybės susieja kintamuosius </a:t>
            </a:r>
          </a:p>
          <a:p>
            <a:pPr algn="ctr">
              <a:buNone/>
            </a:pPr>
            <a:r>
              <a:rPr lang="lt-LT" i="1"/>
              <a:t>konstantų</a:t>
            </a:r>
            <a:r>
              <a:rPr lang="lt-LT"/>
              <a:t> ir </a:t>
            </a:r>
            <a:r>
              <a:rPr lang="lt-LT" i="1"/>
              <a:t>parametrų</a:t>
            </a:r>
            <a:r>
              <a:rPr lang="lt-LT"/>
              <a:t> pagalba.</a:t>
            </a:r>
          </a:p>
        </p:txBody>
      </p:sp>
      <p:cxnSp>
        <p:nvCxnSpPr>
          <p:cNvPr id="4" name="Tiesioji jungtis 3"/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Modelio sudarymas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/>
              <a:t>Priklausomybės: apibrėžimo </a:t>
            </a:r>
            <a:r>
              <a:rPr lang="lt-LT" i="1"/>
              <a:t>(definitional),</a:t>
            </a:r>
          </a:p>
          <a:p>
            <a:pPr>
              <a:buNone/>
            </a:pPr>
            <a:r>
              <a:rPr lang="lt-LT"/>
              <a:t>				elgesio </a:t>
            </a:r>
            <a:r>
              <a:rPr lang="lt-LT" i="1"/>
              <a:t>(behavioral),</a:t>
            </a:r>
          </a:p>
          <a:p>
            <a:pPr>
              <a:buNone/>
            </a:pPr>
            <a:r>
              <a:rPr lang="lt-LT"/>
              <a:t>				normatyvinės </a:t>
            </a:r>
            <a:r>
              <a:rPr lang="lt-LT" i="1"/>
              <a:t>(normative).</a:t>
            </a:r>
          </a:p>
          <a:p>
            <a:pPr algn="ctr">
              <a:buNone/>
            </a:pPr>
            <a:endParaRPr lang="lt-LT"/>
          </a:p>
          <a:p>
            <a:pPr algn="ctr">
              <a:buNone/>
            </a:pPr>
            <a:r>
              <a:rPr lang="lt-LT"/>
              <a:t>Kaip neperžengti ribų supaprastinant modeliuojamą objektą?</a:t>
            </a:r>
          </a:p>
          <a:p>
            <a:pPr algn="ctr">
              <a:buNone/>
            </a:pPr>
            <a:r>
              <a:rPr lang="lt-LT"/>
              <a:t>Aiškiai žinoti priimtas prielaidas.</a:t>
            </a:r>
          </a:p>
        </p:txBody>
      </p:sp>
      <p:cxnSp>
        <p:nvCxnSpPr>
          <p:cNvPr id="4" name="Tiesioji jungtis 3"/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Modelio sprendimas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/>
              <a:t>Kokiai uždavinių klasei priklauso sudarytas modelis? Jei tiksliai jokiai – tai kokiai jis artimiausias? Gal galima modifikuoti?</a:t>
            </a:r>
          </a:p>
          <a:p>
            <a:r>
              <a:rPr lang="lt-LT"/>
              <a:t>Kokias programines priemones žinome atitinkamo uždavinio sprendimui?</a:t>
            </a:r>
          </a:p>
          <a:p>
            <a:r>
              <a:rPr lang="lt-LT"/>
              <a:t>Ar užtenka duomenų sprendimui? Ar jie patikimi?</a:t>
            </a:r>
          </a:p>
          <a:p>
            <a:r>
              <a:rPr lang="lt-LT"/>
              <a:t>Ar apskritai uždavinys turi sprendinį? </a:t>
            </a:r>
          </a:p>
        </p:txBody>
      </p:sp>
      <p:cxnSp>
        <p:nvCxnSpPr>
          <p:cNvPr id="4" name="Tiesioji jungtis 3"/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Modelio tyrimas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/>
              <a:t>Jautrumo </a:t>
            </a:r>
            <a:r>
              <a:rPr lang="lt-LT" i="1"/>
              <a:t>(sensitivity) </a:t>
            </a:r>
            <a:r>
              <a:rPr lang="lt-LT"/>
              <a:t>analizė. Ypač ties ribinėmis kintamųjų reikšmėmis.</a:t>
            </a:r>
          </a:p>
          <a:p>
            <a:r>
              <a:rPr lang="lt-LT"/>
              <a:t>Ar teisingai modelis reaguoja į kintamųjų ir parametrų pokyčius?</a:t>
            </a:r>
          </a:p>
          <a:p>
            <a:r>
              <a:rPr lang="lt-LT"/>
              <a:t>Kokie rezultatai ir rekomendacijos papildomai prie formalaus jo sprendimo dar gali būti gauti iš modelio? </a:t>
            </a:r>
          </a:p>
        </p:txBody>
      </p:sp>
      <p:cxnSp>
        <p:nvCxnSpPr>
          <p:cNvPr id="4" name="Tiesioji jungtis 3"/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Diegimo etapas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lt-LT"/>
              <a:t>Diegimo etape dažniausiai susiduriama su nesklandumais. Tai natūralus reiškinys, reiškiantis ne projekto nesėkmę, o būtinybę iš naujo pergalvoti visus ankstesnius etapus ir ieškoti, kas ir kodėl neveikia?</a:t>
            </a:r>
          </a:p>
        </p:txBody>
      </p:sp>
      <p:cxnSp>
        <p:nvCxnSpPr>
          <p:cNvPr id="4" name="Tiesioji jungtis 3"/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FF6FB6C-FE81-47DA-B79D-CC401152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Literatūra (1)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04B1E71-3ABF-4093-A3F1-07A2F28EF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lt-LT" sz="2800" b="1" dirty="0" err="1"/>
              <a:t>Frederick</a:t>
            </a:r>
            <a:r>
              <a:rPr lang="lt-LT" sz="2800" b="1" dirty="0"/>
              <a:t> S. </a:t>
            </a:r>
            <a:r>
              <a:rPr lang="lt-LT" sz="2800" b="1" dirty="0" err="1"/>
              <a:t>Hillier</a:t>
            </a:r>
            <a:r>
              <a:rPr lang="lt-LT" sz="2800" b="1" dirty="0"/>
              <a:t>, </a:t>
            </a:r>
            <a:r>
              <a:rPr lang="lt-LT" sz="2800" b="1" dirty="0" err="1"/>
              <a:t>Gerald</a:t>
            </a:r>
            <a:r>
              <a:rPr lang="lt-LT" sz="2800" b="1" dirty="0"/>
              <a:t> J. </a:t>
            </a:r>
            <a:r>
              <a:rPr lang="lt-LT" sz="2800" b="1" dirty="0" err="1"/>
              <a:t>Lieberman</a:t>
            </a:r>
            <a:r>
              <a:rPr lang="lt-LT" sz="2800" b="1" dirty="0"/>
              <a:t>. </a:t>
            </a:r>
            <a:r>
              <a:rPr lang="lt-LT" sz="2800" dirty="0" err="1"/>
              <a:t>Introduction</a:t>
            </a:r>
            <a:r>
              <a:rPr lang="lt-LT" sz="2800" dirty="0"/>
              <a:t> to </a:t>
            </a:r>
            <a:r>
              <a:rPr lang="lt-LT" sz="2800" dirty="0" err="1"/>
              <a:t>Operations</a:t>
            </a:r>
            <a:r>
              <a:rPr lang="lt-LT" sz="2800" dirty="0"/>
              <a:t> </a:t>
            </a:r>
            <a:r>
              <a:rPr lang="lt-LT" sz="2800" dirty="0" err="1"/>
              <a:t>Research</a:t>
            </a:r>
            <a:r>
              <a:rPr lang="lt-LT" sz="2800" dirty="0"/>
              <a:t>, </a:t>
            </a:r>
            <a:r>
              <a:rPr lang="lt-LT" sz="2800" dirty="0" err="1"/>
              <a:t>McGraw-Hill</a:t>
            </a:r>
            <a:r>
              <a:rPr lang="lt-LT" sz="2800" dirty="0"/>
              <a:t>: </a:t>
            </a:r>
            <a:r>
              <a:rPr lang="lt-LT" sz="2800" dirty="0" err="1"/>
              <a:t>Boston</a:t>
            </a:r>
            <a:r>
              <a:rPr lang="lt-LT" sz="2800" dirty="0"/>
              <a:t> MA. 8th. (International) Edition, 2005.</a:t>
            </a:r>
          </a:p>
          <a:p>
            <a:pPr marL="0" lvl="0" indent="0">
              <a:buNone/>
            </a:pPr>
            <a:r>
              <a:rPr lang="lt-LT" sz="2800" b="1" dirty="0"/>
              <a:t> </a:t>
            </a:r>
            <a:endParaRPr lang="lt-LT" sz="2800" dirty="0"/>
          </a:p>
          <a:p>
            <a:pPr marL="0" lvl="0" indent="0">
              <a:buNone/>
            </a:pPr>
            <a:r>
              <a:rPr lang="lt-LT" sz="2800" b="1" dirty="0" err="1"/>
              <a:t>Taha</a:t>
            </a:r>
            <a:r>
              <a:rPr lang="lt-LT" sz="2800" b="1" dirty="0"/>
              <a:t> </a:t>
            </a:r>
            <a:r>
              <a:rPr lang="lt-LT" sz="2800" b="1" dirty="0" err="1"/>
              <a:t>Hamdy</a:t>
            </a:r>
            <a:r>
              <a:rPr lang="lt-LT" sz="2800" b="1" dirty="0"/>
              <a:t> A. </a:t>
            </a:r>
            <a:r>
              <a:rPr lang="lt-LT" sz="2800" dirty="0" err="1"/>
              <a:t>Operations</a:t>
            </a:r>
            <a:r>
              <a:rPr lang="lt-LT" sz="2800" dirty="0"/>
              <a:t> </a:t>
            </a:r>
            <a:r>
              <a:rPr lang="lt-LT" sz="2800" dirty="0" err="1"/>
              <a:t>Research</a:t>
            </a:r>
            <a:r>
              <a:rPr lang="lt-LT" sz="2800" dirty="0"/>
              <a:t>: </a:t>
            </a:r>
            <a:r>
              <a:rPr lang="lt-LT" sz="2800" dirty="0" err="1"/>
              <a:t>An</a:t>
            </a:r>
            <a:r>
              <a:rPr lang="lt-LT" sz="2800" dirty="0"/>
              <a:t> </a:t>
            </a:r>
            <a:r>
              <a:rPr lang="lt-LT" sz="2800" dirty="0" err="1"/>
              <a:t>Introduction</a:t>
            </a:r>
            <a:r>
              <a:rPr lang="lt-LT" sz="2800" dirty="0"/>
              <a:t>. </a:t>
            </a:r>
            <a:r>
              <a:rPr lang="lt-LT" sz="2800" dirty="0" err="1"/>
              <a:t>Nineth</a:t>
            </a:r>
            <a:r>
              <a:rPr lang="lt-LT" sz="2800" dirty="0"/>
              <a:t> </a:t>
            </a:r>
            <a:r>
              <a:rPr lang="lt-LT" sz="2800" dirty="0" err="1"/>
              <a:t>edition</a:t>
            </a:r>
            <a:r>
              <a:rPr lang="lt-LT" sz="2800" dirty="0"/>
              <a:t>. </a:t>
            </a:r>
            <a:r>
              <a:rPr lang="lt-LT" sz="2800" dirty="0" err="1"/>
              <a:t>Prentice</a:t>
            </a:r>
            <a:r>
              <a:rPr lang="lt-LT" sz="2800" dirty="0"/>
              <a:t> </a:t>
            </a:r>
            <a:r>
              <a:rPr lang="lt-LT" sz="2800" dirty="0" err="1"/>
              <a:t>Hall</a:t>
            </a:r>
            <a:r>
              <a:rPr lang="lt-LT" sz="2800" dirty="0"/>
              <a:t>, 2011</a:t>
            </a:r>
            <a:r>
              <a:rPr lang="lt-LT" dirty="0"/>
              <a:t>. </a:t>
            </a:r>
          </a:p>
          <a:p>
            <a:pPr marL="0" indent="0">
              <a:buNone/>
            </a:pPr>
            <a:r>
              <a:rPr lang="lt-LT" dirty="0"/>
              <a:t> </a:t>
            </a:r>
          </a:p>
          <a:p>
            <a:pPr marL="0" indent="0">
              <a:buNone/>
            </a:pPr>
            <a:r>
              <a:rPr lang="lt-LT" sz="2400" dirty="0">
                <a:hlinkClick r:id="rId2"/>
              </a:rPr>
              <a:t>https://www.goodreads.com/shelf/show/operations-research</a:t>
            </a:r>
            <a:endParaRPr lang="lt-LT" sz="2400" dirty="0"/>
          </a:p>
          <a:p>
            <a:pPr marL="0" indent="0">
              <a:buNone/>
            </a:pPr>
            <a:endParaRPr lang="lt-LT" dirty="0"/>
          </a:p>
          <a:p>
            <a:pPr marL="0" indent="0">
              <a:buNone/>
            </a:pPr>
            <a:r>
              <a:rPr lang="lt-LT" dirty="0"/>
              <a:t> </a:t>
            </a:r>
          </a:p>
          <a:p>
            <a:endParaRPr lang="lt-LT" dirty="0"/>
          </a:p>
        </p:txBody>
      </p:sp>
      <p:cxnSp>
        <p:nvCxnSpPr>
          <p:cNvPr id="4" name="Tiesioji jungtis 3">
            <a:extLst>
              <a:ext uri="{FF2B5EF4-FFF2-40B4-BE49-F238E27FC236}">
                <a16:creationId xmlns:a16="http://schemas.microsoft.com/office/drawing/2014/main" id="{E45CEBD4-BAB4-413D-B8D7-56109D6188DA}"/>
              </a:ext>
            </a:extLst>
          </p:cNvPr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6700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3FF6FB6C-FE81-47DA-B79D-CC40115259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Literatūra (2)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304B1E71-3ABF-4093-A3F1-07A2F28EF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09120"/>
          </a:xfrm>
        </p:spPr>
        <p:txBody>
          <a:bodyPr>
            <a:normAutofit fontScale="55000" lnSpcReduction="20000"/>
          </a:bodyPr>
          <a:lstStyle/>
          <a:p>
            <a:pPr marL="0" lvl="0" indent="0">
              <a:buNone/>
            </a:pPr>
            <a:endParaRPr lang="lt-LT" b="1" dirty="0"/>
          </a:p>
          <a:p>
            <a:pPr marL="0" indent="0">
              <a:buNone/>
            </a:pPr>
            <a:r>
              <a:rPr lang="lt-LT" sz="3600" b="1" dirty="0"/>
              <a:t>Medaiskis Teodoras. </a:t>
            </a:r>
            <a:r>
              <a:rPr lang="lt-LT" sz="3600" dirty="0"/>
              <a:t>Optimalūs verslo sprendimai. Tiesinio programavimo modeliai ir metodai. Mokomoji priemonė. Vilnius, VU leidykla, 2011.</a:t>
            </a:r>
          </a:p>
          <a:p>
            <a:pPr marL="0" indent="0">
              <a:buNone/>
            </a:pPr>
            <a:r>
              <a:rPr lang="lt-LT" sz="3600" dirty="0">
                <a:hlinkClick r:id="rId2"/>
              </a:rPr>
              <a:t>http://web.vu.lt/ef/t.</a:t>
            </a:r>
            <a:r>
              <a:rPr lang="lt-LT" sz="3600">
                <a:hlinkClick r:id="rId2"/>
              </a:rPr>
              <a:t>medaiskis/</a:t>
            </a:r>
            <a:endParaRPr lang="lt-LT" sz="3600"/>
          </a:p>
          <a:p>
            <a:pPr marL="0" indent="0">
              <a:buNone/>
            </a:pPr>
            <a:endParaRPr lang="lt-LT" b="1" dirty="0"/>
          </a:p>
          <a:p>
            <a:pPr marL="0" lvl="0" indent="0">
              <a:buNone/>
            </a:pPr>
            <a:r>
              <a:rPr lang="lt-LT" b="1" dirty="0" err="1"/>
              <a:t>Apynis</a:t>
            </a:r>
            <a:r>
              <a:rPr lang="lt-LT" b="1" dirty="0"/>
              <a:t> Antanas. </a:t>
            </a:r>
            <a:r>
              <a:rPr lang="lt-LT" dirty="0"/>
              <a:t>Optimizavimo metodai. Vilnius, VU leidykla, 2005.</a:t>
            </a:r>
          </a:p>
          <a:p>
            <a:pPr marL="0" lvl="0" indent="0">
              <a:buNone/>
            </a:pPr>
            <a:r>
              <a:rPr lang="lt-LT" b="1" dirty="0" err="1"/>
              <a:t>Bubelis</a:t>
            </a:r>
            <a:r>
              <a:rPr lang="lt-LT" b="1" dirty="0"/>
              <a:t> Valentinas, Medaiskis Teodoras, </a:t>
            </a:r>
            <a:r>
              <a:rPr lang="lt-LT" b="1" dirty="0" err="1"/>
              <a:t>Morkeliūnas</a:t>
            </a:r>
            <a:r>
              <a:rPr lang="lt-LT" b="1" dirty="0"/>
              <a:t> Algis</a:t>
            </a:r>
            <a:r>
              <a:rPr lang="lt-LT" dirty="0"/>
              <a:t>. Operacijų tyrimo įvadas. Mokymo priemonė. Vilnius, VU leidykla, 2008.</a:t>
            </a:r>
          </a:p>
          <a:p>
            <a:pPr marL="0" lvl="0" indent="0">
              <a:buNone/>
            </a:pPr>
            <a:r>
              <a:rPr lang="lt-LT" b="1" dirty="0" err="1"/>
              <a:t>Čiočys</a:t>
            </a:r>
            <a:r>
              <a:rPr lang="lt-LT" b="1" dirty="0"/>
              <a:t> Vaclovas, </a:t>
            </a:r>
            <a:r>
              <a:rPr lang="lt-LT" b="1" dirty="0" err="1"/>
              <a:t>Jasilionis</a:t>
            </a:r>
            <a:r>
              <a:rPr lang="lt-LT" b="1" dirty="0"/>
              <a:t> Rimutis Juozapas</a:t>
            </a:r>
            <a:r>
              <a:rPr lang="lt-LT" dirty="0"/>
              <a:t>. Matematinis programavimas. Vadovėlis. Vilnius, Mokslas, 1990.</a:t>
            </a:r>
          </a:p>
          <a:p>
            <a:pPr marL="0" lvl="0" indent="0">
              <a:buNone/>
            </a:pPr>
            <a:r>
              <a:rPr lang="lt-LT" b="1" dirty="0"/>
              <a:t>Puškorius Stasys. </a:t>
            </a:r>
            <a:r>
              <a:rPr lang="lt-LT" dirty="0"/>
              <a:t>Matematiniai metodai vadyboje. Vilnius, TEV, 2001.</a:t>
            </a:r>
          </a:p>
          <a:p>
            <a:pPr marL="0" lvl="0" indent="0">
              <a:buNone/>
            </a:pPr>
            <a:r>
              <a:rPr lang="lt-LT" b="1" dirty="0" err="1"/>
              <a:t>Stungurienė</a:t>
            </a:r>
            <a:r>
              <a:rPr lang="lt-LT" b="1" dirty="0"/>
              <a:t> Stanislava.</a:t>
            </a:r>
            <a:r>
              <a:rPr lang="lt-LT" dirty="0"/>
              <a:t> Verslo matematika. Vilnius, TEV, 2008.</a:t>
            </a:r>
          </a:p>
          <a:p>
            <a:pPr marL="0" lvl="0" indent="0">
              <a:buNone/>
            </a:pPr>
            <a:r>
              <a:rPr lang="lt-LT" b="1" dirty="0" err="1"/>
              <a:t>Stungurienė</a:t>
            </a:r>
            <a:r>
              <a:rPr lang="lt-LT" b="1" dirty="0"/>
              <a:t> Stanislava.</a:t>
            </a:r>
            <a:r>
              <a:rPr lang="lt-LT" dirty="0"/>
              <a:t> Operacijų valdymas. Vilnius, TEV, 2010.</a:t>
            </a:r>
          </a:p>
          <a:p>
            <a:pPr marL="0" lvl="0" indent="0">
              <a:buNone/>
            </a:pPr>
            <a:endParaRPr lang="lt-LT" b="1" dirty="0"/>
          </a:p>
          <a:p>
            <a:pPr marL="0" lvl="0" indent="0">
              <a:buNone/>
            </a:pPr>
            <a:r>
              <a:rPr lang="lt-LT" b="1" dirty="0"/>
              <a:t>SAS Institute </a:t>
            </a:r>
            <a:r>
              <a:rPr lang="lt-LT" b="1" dirty="0" err="1"/>
              <a:t>Inc</a:t>
            </a:r>
            <a:r>
              <a:rPr lang="lt-LT" b="1" dirty="0"/>
              <a:t>. </a:t>
            </a:r>
            <a:r>
              <a:rPr lang="lt-LT" dirty="0"/>
              <a:t>SAS/OR ® 9.22 </a:t>
            </a:r>
            <a:r>
              <a:rPr lang="lt-LT" dirty="0" err="1"/>
              <a:t>User’s</a:t>
            </a:r>
            <a:r>
              <a:rPr lang="lt-LT" dirty="0"/>
              <a:t> </a:t>
            </a:r>
            <a:r>
              <a:rPr lang="lt-LT" dirty="0" err="1"/>
              <a:t>Guide</a:t>
            </a:r>
            <a:r>
              <a:rPr lang="lt-LT" dirty="0"/>
              <a:t>: </a:t>
            </a:r>
            <a:r>
              <a:rPr lang="lt-LT" dirty="0" err="1"/>
              <a:t>Mathematical</a:t>
            </a:r>
            <a:r>
              <a:rPr lang="lt-LT" dirty="0"/>
              <a:t> </a:t>
            </a:r>
            <a:r>
              <a:rPr lang="lt-LT" dirty="0" err="1"/>
              <a:t>Programming</a:t>
            </a:r>
            <a:r>
              <a:rPr lang="lt-LT" dirty="0"/>
              <a:t>. 2010</a:t>
            </a:r>
            <a:r>
              <a:rPr lang="lt-LT" b="1" dirty="0"/>
              <a:t>. </a:t>
            </a:r>
            <a:endParaRPr lang="lt-LT" dirty="0"/>
          </a:p>
          <a:p>
            <a:pPr marL="0" lvl="0" indent="0">
              <a:buNone/>
            </a:pPr>
            <a:r>
              <a:rPr lang="lt-LT" b="1" dirty="0" err="1"/>
              <a:t>S.Vakrinienė</a:t>
            </a:r>
            <a:r>
              <a:rPr lang="lt-LT" dirty="0"/>
              <a:t>. Operacijų tyrimas progra­mine įranga SAS/OR. Mokomoji knyga. Vilnius, Technika, 2003.</a:t>
            </a:r>
          </a:p>
        </p:txBody>
      </p:sp>
      <p:cxnSp>
        <p:nvCxnSpPr>
          <p:cNvPr id="4" name="Tiesioji jungtis 3">
            <a:extLst>
              <a:ext uri="{FF2B5EF4-FFF2-40B4-BE49-F238E27FC236}">
                <a16:creationId xmlns:a16="http://schemas.microsoft.com/office/drawing/2014/main" id="{E45CEBD4-BAB4-413D-B8D7-56109D6188DA}"/>
              </a:ext>
            </a:extLst>
          </p:cNvPr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4641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6F7F6C0-D2C8-4601-A627-E9AFDE3A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/>
              <a:t>Pagrindiniai operacijų tyrimo uždavinio bruožai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565AD7A-A7DE-44A4-80BE-30EC9EE5A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97355"/>
            <a:ext cx="8229600" cy="2715822"/>
          </a:xfrm>
        </p:spPr>
        <p:txBody>
          <a:bodyPr/>
          <a:lstStyle/>
          <a:p>
            <a:r>
              <a:rPr lang="lt-LT" dirty="0"/>
              <a:t>Nagrinėjamos organizacinės sistemos</a:t>
            </a:r>
          </a:p>
          <a:p>
            <a:r>
              <a:rPr lang="lt-LT" dirty="0"/>
              <a:t>Orientuojamasi į sprendimo priėmimą</a:t>
            </a:r>
          </a:p>
          <a:p>
            <a:r>
              <a:rPr lang="lt-LT" dirty="0"/>
              <a:t>Taikomi matematiniai modeliai ir metodai</a:t>
            </a:r>
          </a:p>
        </p:txBody>
      </p:sp>
      <p:cxnSp>
        <p:nvCxnSpPr>
          <p:cNvPr id="4" name="Tiesioji jungtis 3">
            <a:extLst>
              <a:ext uri="{FF2B5EF4-FFF2-40B4-BE49-F238E27FC236}">
                <a16:creationId xmlns:a16="http://schemas.microsoft.com/office/drawing/2014/main" id="{842B56ED-F2CB-47D4-B9F1-695D17B7B202}"/>
              </a:ext>
            </a:extLst>
          </p:cNvPr>
          <p:cNvCxnSpPr/>
          <p:nvPr/>
        </p:nvCxnSpPr>
        <p:spPr>
          <a:xfrm>
            <a:off x="539552" y="1484784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78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46F7F6C0-D2C8-4601-A627-E9AFDE3A26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lt-LT" dirty="0"/>
              <a:t>Operacijų tyrimo uždavinių klasės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A565AD7A-A7DE-44A4-80BE-30EC9EE5A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4693" y="1556792"/>
            <a:ext cx="8229600" cy="4464474"/>
          </a:xfrm>
        </p:spPr>
        <p:txBody>
          <a:bodyPr>
            <a:normAutofit lnSpcReduction="10000"/>
          </a:bodyPr>
          <a:lstStyle/>
          <a:p>
            <a:r>
              <a:rPr lang="lt-LT" dirty="0"/>
              <a:t>Paskirstymo uždaviniai</a:t>
            </a:r>
          </a:p>
          <a:p>
            <a:r>
              <a:rPr lang="lt-LT" dirty="0"/>
              <a:t>Pakeitimo ir remonto uždaviniai</a:t>
            </a:r>
          </a:p>
          <a:p>
            <a:r>
              <a:rPr lang="lt-LT" dirty="0"/>
              <a:t>Atsargų valdymo uždaviniai</a:t>
            </a:r>
          </a:p>
          <a:p>
            <a:r>
              <a:rPr lang="lt-LT" dirty="0"/>
              <a:t>Eilių teorijos uždaviniai</a:t>
            </a:r>
          </a:p>
          <a:p>
            <a:r>
              <a:rPr lang="lt-LT" dirty="0"/>
              <a:t>Sutvarkymo ir tvarkaraščių teorijos uždaviniai</a:t>
            </a:r>
          </a:p>
          <a:p>
            <a:r>
              <a:rPr lang="lt-LT" dirty="0"/>
              <a:t>Maršruto sudarymo uždaviniai</a:t>
            </a:r>
          </a:p>
          <a:p>
            <a:r>
              <a:rPr lang="lt-LT" dirty="0"/>
              <a:t>Konfliktinių situacijų uždaviniai</a:t>
            </a:r>
          </a:p>
          <a:p>
            <a:r>
              <a:rPr lang="lt-LT" dirty="0"/>
              <a:t>( ... )</a:t>
            </a:r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  <p:cxnSp>
        <p:nvCxnSpPr>
          <p:cNvPr id="4" name="Tiesioji jungtis 3">
            <a:extLst>
              <a:ext uri="{FF2B5EF4-FFF2-40B4-BE49-F238E27FC236}">
                <a16:creationId xmlns:a16="http://schemas.microsoft.com/office/drawing/2014/main" id="{842B56ED-F2CB-47D4-B9F1-695D17B7B202}"/>
              </a:ext>
            </a:extLst>
          </p:cNvPr>
          <p:cNvCxnSpPr/>
          <p:nvPr/>
        </p:nvCxnSpPr>
        <p:spPr>
          <a:xfrm>
            <a:off x="539552" y="1340768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8701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C4C9542-B9F2-44A3-B428-E6315EEE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Matematiniai metodai (1)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145F9A6-CDA7-4E10-9181-40E708903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Tiesinė algebra ir matematinė analizė</a:t>
            </a:r>
          </a:p>
          <a:p>
            <a:r>
              <a:rPr lang="lt-LT" dirty="0"/>
              <a:t>Tikimybių teorija ir matematinė statistika</a:t>
            </a:r>
          </a:p>
          <a:p>
            <a:r>
              <a:rPr lang="lt-LT" dirty="0"/>
              <a:t>Funkcinė analizė</a:t>
            </a:r>
          </a:p>
          <a:p>
            <a:r>
              <a:rPr lang="lt-LT" dirty="0" err="1"/>
              <a:t>Kombinatorika</a:t>
            </a:r>
            <a:endParaRPr lang="lt-LT" dirty="0"/>
          </a:p>
          <a:p>
            <a:r>
              <a:rPr lang="lt-LT" dirty="0"/>
              <a:t>Lošimų teorija</a:t>
            </a:r>
          </a:p>
          <a:p>
            <a:r>
              <a:rPr lang="lt-LT" dirty="0"/>
              <a:t>Grafų teorija</a:t>
            </a:r>
          </a:p>
          <a:p>
            <a:r>
              <a:rPr lang="lt-LT" dirty="0"/>
              <a:t>( ... )</a:t>
            </a:r>
          </a:p>
        </p:txBody>
      </p:sp>
      <p:cxnSp>
        <p:nvCxnSpPr>
          <p:cNvPr id="4" name="Tiesioji jungtis 3">
            <a:extLst>
              <a:ext uri="{FF2B5EF4-FFF2-40B4-BE49-F238E27FC236}">
                <a16:creationId xmlns:a16="http://schemas.microsoft.com/office/drawing/2014/main" id="{6C314112-D78B-4044-A298-CA7AC37874D6}"/>
              </a:ext>
            </a:extLst>
          </p:cNvPr>
          <p:cNvCxnSpPr/>
          <p:nvPr/>
        </p:nvCxnSpPr>
        <p:spPr>
          <a:xfrm>
            <a:off x="539552" y="1340768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17251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>
            <a:extLst>
              <a:ext uri="{FF2B5EF4-FFF2-40B4-BE49-F238E27FC236}">
                <a16:creationId xmlns:a16="http://schemas.microsoft.com/office/drawing/2014/main" id="{1C4C9542-B9F2-44A3-B428-E6315EEED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Matematiniai metodai (2)</a:t>
            </a:r>
          </a:p>
        </p:txBody>
      </p:sp>
      <p:sp>
        <p:nvSpPr>
          <p:cNvPr id="3" name="Turinio vietos rezervavimo ženklas 2">
            <a:extLst>
              <a:ext uri="{FF2B5EF4-FFF2-40B4-BE49-F238E27FC236}">
                <a16:creationId xmlns:a16="http://schemas.microsoft.com/office/drawing/2014/main" id="{7145F9A6-CDA7-4E10-9181-40E7089031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t-LT" dirty="0"/>
              <a:t>MATEMATINIS PROGRAMAVIMAS</a:t>
            </a:r>
          </a:p>
          <a:p>
            <a:pPr marL="0" indent="0" algn="ctr">
              <a:buNone/>
            </a:pP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lt-LT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extr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φ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lt-LT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</a:p>
          <a:p>
            <a:r>
              <a:rPr lang="lt-LT" dirty="0"/>
              <a:t>Tiesinis ir netiesinis programavimas</a:t>
            </a:r>
          </a:p>
          <a:p>
            <a:r>
              <a:rPr lang="lt-LT" dirty="0"/>
              <a:t>Diskretusis ir </a:t>
            </a:r>
            <a:r>
              <a:rPr lang="lt-LT" dirty="0" err="1"/>
              <a:t>sveikaskaitinis</a:t>
            </a:r>
            <a:r>
              <a:rPr lang="lt-LT" dirty="0"/>
              <a:t> programavimas</a:t>
            </a:r>
          </a:p>
          <a:p>
            <a:r>
              <a:rPr lang="lt-LT" dirty="0"/>
              <a:t>Optimalaus valdymo teorija ir dinaminis programavimas</a:t>
            </a:r>
          </a:p>
          <a:p>
            <a:r>
              <a:rPr lang="lt-LT" dirty="0"/>
              <a:t>Stochastinis programavimas</a:t>
            </a:r>
          </a:p>
        </p:txBody>
      </p:sp>
      <p:cxnSp>
        <p:nvCxnSpPr>
          <p:cNvPr id="4" name="Tiesioji jungtis 3">
            <a:extLst>
              <a:ext uri="{FF2B5EF4-FFF2-40B4-BE49-F238E27FC236}">
                <a16:creationId xmlns:a16="http://schemas.microsoft.com/office/drawing/2014/main" id="{6C314112-D78B-4044-A298-CA7AC37874D6}"/>
              </a:ext>
            </a:extLst>
          </p:cNvPr>
          <p:cNvCxnSpPr/>
          <p:nvPr/>
        </p:nvCxnSpPr>
        <p:spPr>
          <a:xfrm>
            <a:off x="539552" y="1340768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08670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395536" y="1844824"/>
            <a:ext cx="8229600" cy="2160240"/>
          </a:xfrm>
        </p:spPr>
        <p:txBody>
          <a:bodyPr>
            <a:normAutofit/>
          </a:bodyPr>
          <a:lstStyle/>
          <a:p>
            <a:r>
              <a:rPr lang="en-US" dirty="0"/>
              <a:t>OPERACIJ</a:t>
            </a:r>
            <a:r>
              <a:rPr lang="lt-LT" dirty="0"/>
              <a:t>Ų TYRIMO UŽDAVINIO SPRENDIMO ETAPAI</a:t>
            </a:r>
          </a:p>
        </p:txBody>
      </p:sp>
      <p:cxnSp>
        <p:nvCxnSpPr>
          <p:cNvPr id="7" name="Tiesioji jungtis 6"/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Tiesioji jungtis 7"/>
          <p:cNvCxnSpPr/>
          <p:nvPr/>
        </p:nvCxnSpPr>
        <p:spPr>
          <a:xfrm>
            <a:off x="539552" y="522920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Etapai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lt-LT" sz="4000"/>
              <a:t>Problemos formulavimas</a:t>
            </a:r>
          </a:p>
          <a:p>
            <a:r>
              <a:rPr lang="lt-LT" sz="4000"/>
              <a:t>Modelio sudarymas</a:t>
            </a:r>
          </a:p>
          <a:p>
            <a:r>
              <a:rPr lang="lt-LT" sz="4000"/>
              <a:t>Modelio sprendimas</a:t>
            </a:r>
          </a:p>
          <a:p>
            <a:r>
              <a:rPr lang="lt-LT" sz="4000"/>
              <a:t>Modelio tyrimas</a:t>
            </a:r>
          </a:p>
          <a:p>
            <a:r>
              <a:rPr lang="lt-LT" sz="4000"/>
              <a:t>Sprendimo įdiegimas</a:t>
            </a:r>
          </a:p>
        </p:txBody>
      </p:sp>
      <p:cxnSp>
        <p:nvCxnSpPr>
          <p:cNvPr id="5" name="Tiesioji jungtis 4"/>
          <p:cNvCxnSpPr/>
          <p:nvPr/>
        </p:nvCxnSpPr>
        <p:spPr>
          <a:xfrm>
            <a:off x="611560" y="1268760"/>
            <a:ext cx="8064896" cy="0"/>
          </a:xfrm>
          <a:prstGeom prst="line">
            <a:avLst/>
          </a:prstGeom>
          <a:ln w="88900" cmpd="tri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Office PowerPoint</Application>
  <PresentationFormat>Demonstracija ekrane (4:3)</PresentationFormat>
  <Paragraphs>95</Paragraphs>
  <Slides>15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3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 New Roman</vt:lpstr>
      <vt:lpstr>Office tema</vt:lpstr>
      <vt:lpstr> OPERACIJŲ TYRIMAS  Optimizavimo metodai  </vt:lpstr>
      <vt:lpstr>Literatūra (1)</vt:lpstr>
      <vt:lpstr>Literatūra (2)</vt:lpstr>
      <vt:lpstr>Pagrindiniai operacijų tyrimo uždavinio bruožai</vt:lpstr>
      <vt:lpstr>Operacijų tyrimo uždavinių klasės</vt:lpstr>
      <vt:lpstr>Matematiniai metodai (1)</vt:lpstr>
      <vt:lpstr>Matematiniai metodai (2)</vt:lpstr>
      <vt:lpstr>OPERACIJŲ TYRIMO UŽDAVINIO SPRENDIMO ETAPAI</vt:lpstr>
      <vt:lpstr>Etapai</vt:lpstr>
      <vt:lpstr>Problemos formulavimas</vt:lpstr>
      <vt:lpstr>Modelio sudarymas</vt:lpstr>
      <vt:lpstr>Modelio sudarymas</vt:lpstr>
      <vt:lpstr>Modelio sprendimas</vt:lpstr>
      <vt:lpstr>Modelio tyrimas</vt:lpstr>
      <vt:lpstr>Diegimo etapas</vt:lpstr>
    </vt:vector>
  </TitlesOfParts>
  <Company>App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Operacijų tyrimo uždavinio sprendimo etapai</dc:title>
  <dc:creator>Teodoras</dc:creator>
  <cp:lastModifiedBy>Teodoras Medaiskis</cp:lastModifiedBy>
  <cp:revision>15</cp:revision>
  <dcterms:created xsi:type="dcterms:W3CDTF">2016-02-16T16:12:16Z</dcterms:created>
  <dcterms:modified xsi:type="dcterms:W3CDTF">2018-02-06T16:55:55Z</dcterms:modified>
</cp:coreProperties>
</file>